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2" r:id="rId6"/>
    <p:sldId id="263" r:id="rId7"/>
    <p:sldId id="264" r:id="rId8"/>
  </p:sldIdLst>
  <p:sldSz cx="10693400" cy="7569200"/>
  <p:notesSz cx="10693400" cy="75692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9"/>
  </p:normalViewPr>
  <p:slideViewPr>
    <p:cSldViewPr>
      <p:cViewPr varScale="1">
        <p:scale>
          <a:sx n="97" d="100"/>
          <a:sy n="97" d="100"/>
        </p:scale>
        <p:origin x="1616" y="21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6452"/>
            <a:ext cx="9089390" cy="15895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8752"/>
            <a:ext cx="7485380" cy="18923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accent6"/>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accent6"/>
                </a:solidFill>
                <a:latin typeface="Calibri"/>
                <a:cs typeface="Calibri"/>
              </a:defRPr>
            </a:lvl1pPr>
          </a:lstStyle>
          <a:p>
            <a:endParaRPr/>
          </a:p>
        </p:txBody>
      </p:sp>
      <p:sp>
        <p:nvSpPr>
          <p:cNvPr id="3" name="Holder 3"/>
          <p:cNvSpPr>
            <a:spLocks noGrp="1"/>
          </p:cNvSpPr>
          <p:nvPr>
            <p:ph sz="half" idx="2"/>
          </p:nvPr>
        </p:nvSpPr>
        <p:spPr>
          <a:xfrm>
            <a:off x="534670" y="1740916"/>
            <a:ext cx="4651629" cy="499567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40916"/>
            <a:ext cx="4651629" cy="499567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accent6"/>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408012" cy="7560004"/>
          </a:xfrm>
          <a:prstGeom prst="rect">
            <a:avLst/>
          </a:prstGeom>
        </p:spPr>
      </p:pic>
      <p:sp>
        <p:nvSpPr>
          <p:cNvPr id="2" name="Holder 2"/>
          <p:cNvSpPr>
            <a:spLocks noGrp="1"/>
          </p:cNvSpPr>
          <p:nvPr>
            <p:ph type="title"/>
          </p:nvPr>
        </p:nvSpPr>
        <p:spPr>
          <a:xfrm>
            <a:off x="3520440" y="741171"/>
            <a:ext cx="3652519" cy="452119"/>
          </a:xfrm>
          <a:prstGeom prst="rect">
            <a:avLst/>
          </a:prstGeom>
        </p:spPr>
        <p:txBody>
          <a:bodyPr wrap="square" lIns="0" tIns="0" rIns="0" bIns="0">
            <a:spAutoFit/>
          </a:bodyPr>
          <a:lstStyle>
            <a:lvl1pPr>
              <a:defRPr sz="2800" b="1" i="0">
                <a:solidFill>
                  <a:schemeClr val="accent6"/>
                </a:solidFill>
                <a:latin typeface="Calibri"/>
                <a:cs typeface="Calibri"/>
              </a:defRPr>
            </a:lvl1pPr>
          </a:lstStyle>
          <a:p>
            <a:endParaRPr/>
          </a:p>
        </p:txBody>
      </p:sp>
      <p:sp>
        <p:nvSpPr>
          <p:cNvPr id="3" name="Holder 3"/>
          <p:cNvSpPr>
            <a:spLocks noGrp="1"/>
          </p:cNvSpPr>
          <p:nvPr>
            <p:ph type="body" idx="1"/>
          </p:nvPr>
        </p:nvSpPr>
        <p:spPr>
          <a:xfrm>
            <a:off x="1559952" y="1884172"/>
            <a:ext cx="7573495" cy="375031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635756" y="7039356"/>
            <a:ext cx="3421888" cy="3784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9356"/>
            <a:ext cx="2459482" cy="3784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4/29/24</a:t>
            </a:fld>
            <a:endParaRPr lang="en-US"/>
          </a:p>
        </p:txBody>
      </p:sp>
      <p:sp>
        <p:nvSpPr>
          <p:cNvPr id="6" name="Holder 6"/>
          <p:cNvSpPr>
            <a:spLocks noGrp="1"/>
          </p:cNvSpPr>
          <p:nvPr>
            <p:ph type="sldNum" sz="quarter" idx="7"/>
          </p:nvPr>
        </p:nvSpPr>
        <p:spPr>
          <a:xfrm>
            <a:off x="7699248" y="7039356"/>
            <a:ext cx="2459482" cy="3784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11"/>
            <a:ext cx="10692130" cy="5997575"/>
            <a:chOff x="0" y="11"/>
            <a:chExt cx="10692130" cy="5997575"/>
          </a:xfrm>
        </p:grpSpPr>
        <p:pic>
          <p:nvPicPr>
            <p:cNvPr id="3" name="object 3"/>
            <p:cNvPicPr/>
            <p:nvPr/>
          </p:nvPicPr>
          <p:blipFill>
            <a:blip r:embed="rId2" cstate="print"/>
            <a:stretch>
              <a:fillRect/>
            </a:stretch>
          </p:blipFill>
          <p:spPr>
            <a:xfrm>
              <a:off x="0" y="11"/>
              <a:ext cx="10692003" cy="5997280"/>
            </a:xfrm>
            <a:prstGeom prst="rect">
              <a:avLst/>
            </a:prstGeom>
          </p:spPr>
        </p:pic>
        <p:sp>
          <p:nvSpPr>
            <p:cNvPr id="4" name="object 4"/>
            <p:cNvSpPr/>
            <p:nvPr/>
          </p:nvSpPr>
          <p:spPr>
            <a:xfrm>
              <a:off x="4361078" y="2088004"/>
              <a:ext cx="1970405" cy="1970405"/>
            </a:xfrm>
            <a:custGeom>
              <a:avLst/>
              <a:gdLst/>
              <a:ahLst/>
              <a:cxnLst/>
              <a:rect l="l" t="t" r="r" b="b"/>
              <a:pathLst>
                <a:path w="1970404" h="1970404">
                  <a:moveTo>
                    <a:pt x="976896" y="0"/>
                  </a:moveTo>
                  <a:lnTo>
                    <a:pt x="0" y="976896"/>
                  </a:lnTo>
                  <a:lnTo>
                    <a:pt x="992949" y="1969834"/>
                  </a:lnTo>
                  <a:lnTo>
                    <a:pt x="1969833" y="992936"/>
                  </a:lnTo>
                  <a:lnTo>
                    <a:pt x="976896" y="0"/>
                  </a:lnTo>
                  <a:close/>
                </a:path>
              </a:pathLst>
            </a:custGeom>
            <a:solidFill>
              <a:srgbClr val="FF5E2B"/>
            </a:solidFill>
          </p:spPr>
          <p:txBody>
            <a:bodyPr wrap="square" lIns="0" tIns="0" rIns="0" bIns="0" rtlCol="0"/>
            <a:lstStyle/>
            <a:p>
              <a:endParaRPr/>
            </a:p>
          </p:txBody>
        </p:sp>
        <p:sp>
          <p:nvSpPr>
            <p:cNvPr id="5" name="object 5"/>
            <p:cNvSpPr/>
            <p:nvPr/>
          </p:nvSpPr>
          <p:spPr>
            <a:xfrm>
              <a:off x="719975" y="870864"/>
              <a:ext cx="2178050" cy="633095"/>
            </a:xfrm>
            <a:custGeom>
              <a:avLst/>
              <a:gdLst/>
              <a:ahLst/>
              <a:cxnLst/>
              <a:rect l="l" t="t" r="r" b="b"/>
              <a:pathLst>
                <a:path w="2178050" h="633094">
                  <a:moveTo>
                    <a:pt x="266992" y="406"/>
                  </a:moveTo>
                  <a:lnTo>
                    <a:pt x="217919" y="406"/>
                  </a:lnTo>
                  <a:lnTo>
                    <a:pt x="217919" y="217576"/>
                  </a:lnTo>
                  <a:lnTo>
                    <a:pt x="49085" y="406"/>
                  </a:lnTo>
                  <a:lnTo>
                    <a:pt x="0" y="406"/>
                  </a:lnTo>
                  <a:lnTo>
                    <a:pt x="0" y="291211"/>
                  </a:lnTo>
                  <a:lnTo>
                    <a:pt x="49085" y="291211"/>
                  </a:lnTo>
                  <a:lnTo>
                    <a:pt x="49085" y="79044"/>
                  </a:lnTo>
                  <a:lnTo>
                    <a:pt x="213766" y="291211"/>
                  </a:lnTo>
                  <a:lnTo>
                    <a:pt x="266992" y="291211"/>
                  </a:lnTo>
                  <a:lnTo>
                    <a:pt x="266992" y="406"/>
                  </a:lnTo>
                  <a:close/>
                </a:path>
                <a:path w="2178050" h="633094">
                  <a:moveTo>
                    <a:pt x="595528" y="0"/>
                  </a:moveTo>
                  <a:lnTo>
                    <a:pt x="546442" y="0"/>
                  </a:lnTo>
                  <a:lnTo>
                    <a:pt x="546442" y="163080"/>
                  </a:lnTo>
                  <a:lnTo>
                    <a:pt x="545211" y="182194"/>
                  </a:lnTo>
                  <a:lnTo>
                    <a:pt x="526910" y="226517"/>
                  </a:lnTo>
                  <a:lnTo>
                    <a:pt x="489394" y="248170"/>
                  </a:lnTo>
                  <a:lnTo>
                    <a:pt x="473265" y="249605"/>
                  </a:lnTo>
                  <a:lnTo>
                    <a:pt x="457098" y="248119"/>
                  </a:lnTo>
                  <a:lnTo>
                    <a:pt x="419404" y="225691"/>
                  </a:lnTo>
                  <a:lnTo>
                    <a:pt x="400875" y="180352"/>
                  </a:lnTo>
                  <a:lnTo>
                    <a:pt x="399643" y="160997"/>
                  </a:lnTo>
                  <a:lnTo>
                    <a:pt x="399643" y="0"/>
                  </a:lnTo>
                  <a:lnTo>
                    <a:pt x="350177" y="0"/>
                  </a:lnTo>
                  <a:lnTo>
                    <a:pt x="350177" y="167652"/>
                  </a:lnTo>
                  <a:lnTo>
                    <a:pt x="352386" y="196176"/>
                  </a:lnTo>
                  <a:lnTo>
                    <a:pt x="370166" y="243293"/>
                  </a:lnTo>
                  <a:lnTo>
                    <a:pt x="404571" y="276733"/>
                  </a:lnTo>
                  <a:lnTo>
                    <a:pt x="448640" y="293687"/>
                  </a:lnTo>
                  <a:lnTo>
                    <a:pt x="473887" y="295795"/>
                  </a:lnTo>
                  <a:lnTo>
                    <a:pt x="499046" y="293687"/>
                  </a:lnTo>
                  <a:lnTo>
                    <a:pt x="542620" y="276733"/>
                  </a:lnTo>
                  <a:lnTo>
                    <a:pt x="576122" y="243141"/>
                  </a:lnTo>
                  <a:lnTo>
                    <a:pt x="593369" y="194767"/>
                  </a:lnTo>
                  <a:lnTo>
                    <a:pt x="595528" y="165163"/>
                  </a:lnTo>
                  <a:lnTo>
                    <a:pt x="595528" y="0"/>
                  </a:lnTo>
                  <a:close/>
                </a:path>
                <a:path w="2178050" h="633094">
                  <a:moveTo>
                    <a:pt x="653186" y="381381"/>
                  </a:moveTo>
                  <a:lnTo>
                    <a:pt x="629145" y="359537"/>
                  </a:lnTo>
                  <a:lnTo>
                    <a:pt x="602322" y="343941"/>
                  </a:lnTo>
                  <a:lnTo>
                    <a:pt x="572693" y="334581"/>
                  </a:lnTo>
                  <a:lnTo>
                    <a:pt x="540283" y="331470"/>
                  </a:lnTo>
                  <a:lnTo>
                    <a:pt x="507949" y="334175"/>
                  </a:lnTo>
                  <a:lnTo>
                    <a:pt x="452018" y="355803"/>
                  </a:lnTo>
                  <a:lnTo>
                    <a:pt x="409041" y="397713"/>
                  </a:lnTo>
                  <a:lnTo>
                    <a:pt x="386892" y="451789"/>
                  </a:lnTo>
                  <a:lnTo>
                    <a:pt x="384124" y="482892"/>
                  </a:lnTo>
                  <a:lnTo>
                    <a:pt x="386842" y="513930"/>
                  </a:lnTo>
                  <a:lnTo>
                    <a:pt x="408571" y="567601"/>
                  </a:lnTo>
                  <a:lnTo>
                    <a:pt x="450710" y="608787"/>
                  </a:lnTo>
                  <a:lnTo>
                    <a:pt x="505409" y="630008"/>
                  </a:lnTo>
                  <a:lnTo>
                    <a:pt x="536956" y="632663"/>
                  </a:lnTo>
                  <a:lnTo>
                    <a:pt x="568680" y="629462"/>
                  </a:lnTo>
                  <a:lnTo>
                    <a:pt x="624725" y="603872"/>
                  </a:lnTo>
                  <a:lnTo>
                    <a:pt x="617435" y="549046"/>
                  </a:lnTo>
                  <a:lnTo>
                    <a:pt x="607555" y="557758"/>
                  </a:lnTo>
                  <a:lnTo>
                    <a:pt x="597877" y="565213"/>
                  </a:lnTo>
                  <a:lnTo>
                    <a:pt x="559104" y="582688"/>
                  </a:lnTo>
                  <a:lnTo>
                    <a:pt x="535495" y="584822"/>
                  </a:lnTo>
                  <a:lnTo>
                    <a:pt x="515810" y="582955"/>
                  </a:lnTo>
                  <a:lnTo>
                    <a:pt x="480568" y="568083"/>
                  </a:lnTo>
                  <a:lnTo>
                    <a:pt x="451993" y="539292"/>
                  </a:lnTo>
                  <a:lnTo>
                    <a:pt x="437134" y="502272"/>
                  </a:lnTo>
                  <a:lnTo>
                    <a:pt x="435267" y="481025"/>
                  </a:lnTo>
                  <a:lnTo>
                    <a:pt x="437146" y="459854"/>
                  </a:lnTo>
                  <a:lnTo>
                    <a:pt x="452120" y="423456"/>
                  </a:lnTo>
                  <a:lnTo>
                    <a:pt x="481076" y="395757"/>
                  </a:lnTo>
                  <a:lnTo>
                    <a:pt x="518083" y="381508"/>
                  </a:lnTo>
                  <a:lnTo>
                    <a:pt x="539229" y="379730"/>
                  </a:lnTo>
                  <a:lnTo>
                    <a:pt x="551319" y="380225"/>
                  </a:lnTo>
                  <a:lnTo>
                    <a:pt x="592099" y="392328"/>
                  </a:lnTo>
                  <a:lnTo>
                    <a:pt x="622007" y="415505"/>
                  </a:lnTo>
                  <a:lnTo>
                    <a:pt x="653186" y="381381"/>
                  </a:lnTo>
                  <a:close/>
                </a:path>
                <a:path w="2178050" h="633094">
                  <a:moveTo>
                    <a:pt x="985456" y="481850"/>
                  </a:moveTo>
                  <a:lnTo>
                    <a:pt x="974432" y="422884"/>
                  </a:lnTo>
                  <a:lnTo>
                    <a:pt x="942949" y="376389"/>
                  </a:lnTo>
                  <a:lnTo>
                    <a:pt x="935139" y="369493"/>
                  </a:lnTo>
                  <a:lnTo>
                    <a:pt x="935139" y="481850"/>
                  </a:lnTo>
                  <a:lnTo>
                    <a:pt x="933284" y="502983"/>
                  </a:lnTo>
                  <a:lnTo>
                    <a:pt x="918425" y="540321"/>
                  </a:lnTo>
                  <a:lnTo>
                    <a:pt x="889698" y="570001"/>
                  </a:lnTo>
                  <a:lnTo>
                    <a:pt x="853198" y="585393"/>
                  </a:lnTo>
                  <a:lnTo>
                    <a:pt x="832421" y="587311"/>
                  </a:lnTo>
                  <a:lnTo>
                    <a:pt x="811644" y="585393"/>
                  </a:lnTo>
                  <a:lnTo>
                    <a:pt x="775144" y="570001"/>
                  </a:lnTo>
                  <a:lnTo>
                    <a:pt x="746429" y="540321"/>
                  </a:lnTo>
                  <a:lnTo>
                    <a:pt x="731570" y="502983"/>
                  </a:lnTo>
                  <a:lnTo>
                    <a:pt x="729703" y="481850"/>
                  </a:lnTo>
                  <a:lnTo>
                    <a:pt x="731570" y="460730"/>
                  </a:lnTo>
                  <a:lnTo>
                    <a:pt x="746429" y="423392"/>
                  </a:lnTo>
                  <a:lnTo>
                    <a:pt x="775144" y="393712"/>
                  </a:lnTo>
                  <a:lnTo>
                    <a:pt x="811644" y="378320"/>
                  </a:lnTo>
                  <a:lnTo>
                    <a:pt x="832421" y="376389"/>
                  </a:lnTo>
                  <a:lnTo>
                    <a:pt x="853198" y="378320"/>
                  </a:lnTo>
                  <a:lnTo>
                    <a:pt x="889698" y="393712"/>
                  </a:lnTo>
                  <a:lnTo>
                    <a:pt x="918425" y="423392"/>
                  </a:lnTo>
                  <a:lnTo>
                    <a:pt x="933284" y="460730"/>
                  </a:lnTo>
                  <a:lnTo>
                    <a:pt x="935139" y="481850"/>
                  </a:lnTo>
                  <a:lnTo>
                    <a:pt x="935139" y="369493"/>
                  </a:lnTo>
                  <a:lnTo>
                    <a:pt x="918044" y="355676"/>
                  </a:lnTo>
                  <a:lnTo>
                    <a:pt x="892098" y="342226"/>
                  </a:lnTo>
                  <a:lnTo>
                    <a:pt x="863561" y="334149"/>
                  </a:lnTo>
                  <a:lnTo>
                    <a:pt x="832421" y="331457"/>
                  </a:lnTo>
                  <a:lnTo>
                    <a:pt x="801293" y="334149"/>
                  </a:lnTo>
                  <a:lnTo>
                    <a:pt x="746810" y="355676"/>
                  </a:lnTo>
                  <a:lnTo>
                    <a:pt x="704176" y="397370"/>
                  </a:lnTo>
                  <a:lnTo>
                    <a:pt x="682142" y="451040"/>
                  </a:lnTo>
                  <a:lnTo>
                    <a:pt x="679386" y="481850"/>
                  </a:lnTo>
                  <a:lnTo>
                    <a:pt x="682142" y="512660"/>
                  </a:lnTo>
                  <a:lnTo>
                    <a:pt x="704176" y="566331"/>
                  </a:lnTo>
                  <a:lnTo>
                    <a:pt x="746810" y="608012"/>
                  </a:lnTo>
                  <a:lnTo>
                    <a:pt x="801293" y="629551"/>
                  </a:lnTo>
                  <a:lnTo>
                    <a:pt x="832421" y="632244"/>
                  </a:lnTo>
                  <a:lnTo>
                    <a:pt x="863561" y="629551"/>
                  </a:lnTo>
                  <a:lnTo>
                    <a:pt x="892098" y="621474"/>
                  </a:lnTo>
                  <a:lnTo>
                    <a:pt x="918044" y="608012"/>
                  </a:lnTo>
                  <a:lnTo>
                    <a:pt x="941374" y="589178"/>
                  </a:lnTo>
                  <a:lnTo>
                    <a:pt x="942949" y="587311"/>
                  </a:lnTo>
                  <a:lnTo>
                    <a:pt x="960653" y="566331"/>
                  </a:lnTo>
                  <a:lnTo>
                    <a:pt x="974432" y="540816"/>
                  </a:lnTo>
                  <a:lnTo>
                    <a:pt x="982700" y="512660"/>
                  </a:lnTo>
                  <a:lnTo>
                    <a:pt x="985456" y="481850"/>
                  </a:lnTo>
                  <a:close/>
                </a:path>
                <a:path w="2178050" h="633094">
                  <a:moveTo>
                    <a:pt x="1006792" y="406"/>
                  </a:moveTo>
                  <a:lnTo>
                    <a:pt x="930706" y="406"/>
                  </a:lnTo>
                  <a:lnTo>
                    <a:pt x="842949" y="183057"/>
                  </a:lnTo>
                  <a:lnTo>
                    <a:pt x="755205" y="406"/>
                  </a:lnTo>
                  <a:lnTo>
                    <a:pt x="678675" y="406"/>
                  </a:lnTo>
                  <a:lnTo>
                    <a:pt x="678675" y="291211"/>
                  </a:lnTo>
                  <a:lnTo>
                    <a:pt x="727760" y="291211"/>
                  </a:lnTo>
                  <a:lnTo>
                    <a:pt x="727760" y="64071"/>
                  </a:lnTo>
                  <a:lnTo>
                    <a:pt x="828814" y="265836"/>
                  </a:lnTo>
                  <a:lnTo>
                    <a:pt x="856246" y="265836"/>
                  </a:lnTo>
                  <a:lnTo>
                    <a:pt x="957719" y="64071"/>
                  </a:lnTo>
                  <a:lnTo>
                    <a:pt x="957719" y="291211"/>
                  </a:lnTo>
                  <a:lnTo>
                    <a:pt x="1006792" y="291211"/>
                  </a:lnTo>
                  <a:lnTo>
                    <a:pt x="1006792" y="406"/>
                  </a:lnTo>
                  <a:close/>
                </a:path>
                <a:path w="2178050" h="633094">
                  <a:moveTo>
                    <a:pt x="1290408" y="338531"/>
                  </a:moveTo>
                  <a:lnTo>
                    <a:pt x="1241348" y="338531"/>
                  </a:lnTo>
                  <a:lnTo>
                    <a:pt x="1241348" y="555701"/>
                  </a:lnTo>
                  <a:lnTo>
                    <a:pt x="1072502" y="338531"/>
                  </a:lnTo>
                  <a:lnTo>
                    <a:pt x="1023429" y="338531"/>
                  </a:lnTo>
                  <a:lnTo>
                    <a:pt x="1023429" y="629335"/>
                  </a:lnTo>
                  <a:lnTo>
                    <a:pt x="1072502" y="629335"/>
                  </a:lnTo>
                  <a:lnTo>
                    <a:pt x="1072502" y="417169"/>
                  </a:lnTo>
                  <a:lnTo>
                    <a:pt x="1237183" y="629335"/>
                  </a:lnTo>
                  <a:lnTo>
                    <a:pt x="1290408" y="629335"/>
                  </a:lnTo>
                  <a:lnTo>
                    <a:pt x="1290408" y="338531"/>
                  </a:lnTo>
                  <a:close/>
                </a:path>
                <a:path w="2178050" h="633094">
                  <a:moveTo>
                    <a:pt x="1572221" y="547166"/>
                  </a:moveTo>
                  <a:lnTo>
                    <a:pt x="1559483" y="500494"/>
                  </a:lnTo>
                  <a:lnTo>
                    <a:pt x="1521383" y="472186"/>
                  </a:lnTo>
                  <a:lnTo>
                    <a:pt x="1482191" y="459181"/>
                  </a:lnTo>
                  <a:lnTo>
                    <a:pt x="1461782" y="453859"/>
                  </a:lnTo>
                  <a:lnTo>
                    <a:pt x="1445221" y="448729"/>
                  </a:lnTo>
                  <a:lnTo>
                    <a:pt x="1410893" y="421106"/>
                  </a:lnTo>
                  <a:lnTo>
                    <a:pt x="1410042" y="413410"/>
                  </a:lnTo>
                  <a:lnTo>
                    <a:pt x="1410855" y="405676"/>
                  </a:lnTo>
                  <a:lnTo>
                    <a:pt x="1447177" y="377444"/>
                  </a:lnTo>
                  <a:lnTo>
                    <a:pt x="1457464" y="376809"/>
                  </a:lnTo>
                  <a:lnTo>
                    <a:pt x="1478965" y="378472"/>
                  </a:lnTo>
                  <a:lnTo>
                    <a:pt x="1499438" y="383463"/>
                  </a:lnTo>
                  <a:lnTo>
                    <a:pt x="1518881" y="391782"/>
                  </a:lnTo>
                  <a:lnTo>
                    <a:pt x="1537296" y="403428"/>
                  </a:lnTo>
                  <a:lnTo>
                    <a:pt x="1564741" y="364324"/>
                  </a:lnTo>
                  <a:lnTo>
                    <a:pt x="1540306" y="349948"/>
                  </a:lnTo>
                  <a:lnTo>
                    <a:pt x="1514411" y="339674"/>
                  </a:lnTo>
                  <a:lnTo>
                    <a:pt x="1487068" y="333514"/>
                  </a:lnTo>
                  <a:lnTo>
                    <a:pt x="1458277" y="331457"/>
                  </a:lnTo>
                  <a:lnTo>
                    <a:pt x="1437436" y="332930"/>
                  </a:lnTo>
                  <a:lnTo>
                    <a:pt x="1386763" y="354965"/>
                  </a:lnTo>
                  <a:lnTo>
                    <a:pt x="1360627" y="398767"/>
                  </a:lnTo>
                  <a:lnTo>
                    <a:pt x="1358887" y="417156"/>
                  </a:lnTo>
                  <a:lnTo>
                    <a:pt x="1360500" y="435305"/>
                  </a:lnTo>
                  <a:lnTo>
                    <a:pt x="1384693" y="475399"/>
                  </a:lnTo>
                  <a:lnTo>
                    <a:pt x="1423466" y="495566"/>
                  </a:lnTo>
                  <a:lnTo>
                    <a:pt x="1477670" y="510349"/>
                  </a:lnTo>
                  <a:lnTo>
                    <a:pt x="1490141" y="514515"/>
                  </a:lnTo>
                  <a:lnTo>
                    <a:pt x="1520253" y="541705"/>
                  </a:lnTo>
                  <a:lnTo>
                    <a:pt x="1521091" y="549656"/>
                  </a:lnTo>
                  <a:lnTo>
                    <a:pt x="1520202" y="557669"/>
                  </a:lnTo>
                  <a:lnTo>
                    <a:pt x="1490776" y="584352"/>
                  </a:lnTo>
                  <a:lnTo>
                    <a:pt x="1469504" y="586892"/>
                  </a:lnTo>
                  <a:lnTo>
                    <a:pt x="1446009" y="584504"/>
                  </a:lnTo>
                  <a:lnTo>
                    <a:pt x="1422920" y="577329"/>
                  </a:lnTo>
                  <a:lnTo>
                    <a:pt x="1400251" y="565365"/>
                  </a:lnTo>
                  <a:lnTo>
                    <a:pt x="1378013" y="548614"/>
                  </a:lnTo>
                  <a:lnTo>
                    <a:pt x="1347228" y="585647"/>
                  </a:lnTo>
                  <a:lnTo>
                    <a:pt x="1374597" y="606221"/>
                  </a:lnTo>
                  <a:lnTo>
                    <a:pt x="1403908" y="620915"/>
                  </a:lnTo>
                  <a:lnTo>
                    <a:pt x="1435112" y="629729"/>
                  </a:lnTo>
                  <a:lnTo>
                    <a:pt x="1468259" y="632663"/>
                  </a:lnTo>
                  <a:lnTo>
                    <a:pt x="1490421" y="631190"/>
                  </a:lnTo>
                  <a:lnTo>
                    <a:pt x="1528076" y="619315"/>
                  </a:lnTo>
                  <a:lnTo>
                    <a:pt x="1565046" y="581647"/>
                  </a:lnTo>
                  <a:lnTo>
                    <a:pt x="1570418" y="565302"/>
                  </a:lnTo>
                  <a:lnTo>
                    <a:pt x="1572221" y="547166"/>
                  </a:lnTo>
                  <a:close/>
                </a:path>
                <a:path w="2178050" h="633094">
                  <a:moveTo>
                    <a:pt x="1572221" y="291223"/>
                  </a:moveTo>
                  <a:lnTo>
                    <a:pt x="1501813" y="193459"/>
                  </a:lnTo>
                  <a:lnTo>
                    <a:pt x="1496110" y="185547"/>
                  </a:lnTo>
                  <a:lnTo>
                    <a:pt x="1523580" y="172859"/>
                  </a:lnTo>
                  <a:lnTo>
                    <a:pt x="1543202" y="153517"/>
                  </a:lnTo>
                  <a:lnTo>
                    <a:pt x="1545285" y="148945"/>
                  </a:lnTo>
                  <a:lnTo>
                    <a:pt x="1555000" y="127520"/>
                  </a:lnTo>
                  <a:lnTo>
                    <a:pt x="1558912" y="94869"/>
                  </a:lnTo>
                  <a:lnTo>
                    <a:pt x="1557108" y="71793"/>
                  </a:lnTo>
                  <a:lnTo>
                    <a:pt x="1542770" y="35814"/>
                  </a:lnTo>
                  <a:lnTo>
                    <a:pt x="1508594" y="11455"/>
                  </a:lnTo>
                  <a:lnTo>
                    <a:pt x="1508582" y="94488"/>
                  </a:lnTo>
                  <a:lnTo>
                    <a:pt x="1508582" y="94869"/>
                  </a:lnTo>
                  <a:lnTo>
                    <a:pt x="1507667" y="107924"/>
                  </a:lnTo>
                  <a:lnTo>
                    <a:pt x="1484464" y="141693"/>
                  </a:lnTo>
                  <a:lnTo>
                    <a:pt x="1437068" y="148945"/>
                  </a:lnTo>
                  <a:lnTo>
                    <a:pt x="1375930" y="148945"/>
                  </a:lnTo>
                  <a:lnTo>
                    <a:pt x="1375930" y="44932"/>
                  </a:lnTo>
                  <a:lnTo>
                    <a:pt x="1438325" y="44932"/>
                  </a:lnTo>
                  <a:lnTo>
                    <a:pt x="1484007" y="50901"/>
                  </a:lnTo>
                  <a:lnTo>
                    <a:pt x="1507629" y="81521"/>
                  </a:lnTo>
                  <a:lnTo>
                    <a:pt x="1508582" y="94488"/>
                  </a:lnTo>
                  <a:lnTo>
                    <a:pt x="1508582" y="11455"/>
                  </a:lnTo>
                  <a:lnTo>
                    <a:pt x="1492059" y="6045"/>
                  </a:lnTo>
                  <a:lnTo>
                    <a:pt x="1465884" y="1828"/>
                  </a:lnTo>
                  <a:lnTo>
                    <a:pt x="1434985" y="419"/>
                  </a:lnTo>
                  <a:lnTo>
                    <a:pt x="1326857" y="419"/>
                  </a:lnTo>
                  <a:lnTo>
                    <a:pt x="1326857" y="291223"/>
                  </a:lnTo>
                  <a:lnTo>
                    <a:pt x="1375930" y="291223"/>
                  </a:lnTo>
                  <a:lnTo>
                    <a:pt x="1375930" y="193459"/>
                  </a:lnTo>
                  <a:lnTo>
                    <a:pt x="1440395" y="193459"/>
                  </a:lnTo>
                  <a:lnTo>
                    <a:pt x="1509839" y="291223"/>
                  </a:lnTo>
                  <a:lnTo>
                    <a:pt x="1572221" y="291223"/>
                  </a:lnTo>
                  <a:close/>
                </a:path>
                <a:path w="2178050" h="633094">
                  <a:moveTo>
                    <a:pt x="1908365" y="338518"/>
                  </a:moveTo>
                  <a:lnTo>
                    <a:pt x="1859292" y="338518"/>
                  </a:lnTo>
                  <a:lnTo>
                    <a:pt x="1859292" y="629335"/>
                  </a:lnTo>
                  <a:lnTo>
                    <a:pt x="1908365" y="629335"/>
                  </a:lnTo>
                  <a:lnTo>
                    <a:pt x="1908365" y="338518"/>
                  </a:lnTo>
                  <a:close/>
                </a:path>
                <a:path w="2178050" h="633094">
                  <a:moveTo>
                    <a:pt x="2178024" y="582015"/>
                  </a:moveTo>
                  <a:lnTo>
                    <a:pt x="2048916" y="582015"/>
                  </a:lnTo>
                  <a:lnTo>
                    <a:pt x="2048916" y="338175"/>
                  </a:lnTo>
                  <a:lnTo>
                    <a:pt x="1999843" y="338175"/>
                  </a:lnTo>
                  <a:lnTo>
                    <a:pt x="1999843" y="582015"/>
                  </a:lnTo>
                  <a:lnTo>
                    <a:pt x="1999843" y="629005"/>
                  </a:lnTo>
                  <a:lnTo>
                    <a:pt x="2178024" y="629005"/>
                  </a:lnTo>
                  <a:lnTo>
                    <a:pt x="2178024" y="582015"/>
                  </a:lnTo>
                  <a:close/>
                </a:path>
              </a:pathLst>
            </a:custGeom>
            <a:solidFill>
              <a:srgbClr val="FFFFFF"/>
            </a:solidFill>
          </p:spPr>
          <p:txBody>
            <a:bodyPr wrap="square" lIns="0" tIns="0" rIns="0" bIns="0" rtlCol="0"/>
            <a:lstStyle/>
            <a:p>
              <a:endParaRPr/>
            </a:p>
          </p:txBody>
        </p:sp>
        <p:sp>
          <p:nvSpPr>
            <p:cNvPr id="6" name="object 6"/>
            <p:cNvSpPr/>
            <p:nvPr/>
          </p:nvSpPr>
          <p:spPr>
            <a:xfrm>
              <a:off x="2327973" y="871283"/>
              <a:ext cx="176530" cy="290830"/>
            </a:xfrm>
            <a:custGeom>
              <a:avLst/>
              <a:gdLst/>
              <a:ahLst/>
              <a:cxnLst/>
              <a:rect l="l" t="t" r="r" b="b"/>
              <a:pathLst>
                <a:path w="176530" h="290830">
                  <a:moveTo>
                    <a:pt x="127939" y="123139"/>
                  </a:moveTo>
                  <a:lnTo>
                    <a:pt x="0" y="123139"/>
                  </a:lnTo>
                  <a:lnTo>
                    <a:pt x="0" y="166814"/>
                  </a:lnTo>
                  <a:lnTo>
                    <a:pt x="127939" y="166814"/>
                  </a:lnTo>
                  <a:lnTo>
                    <a:pt x="127939" y="123139"/>
                  </a:lnTo>
                  <a:close/>
                </a:path>
                <a:path w="176530" h="290830">
                  <a:moveTo>
                    <a:pt x="171450" y="0"/>
                  </a:moveTo>
                  <a:lnTo>
                    <a:pt x="0" y="0"/>
                  </a:lnTo>
                  <a:lnTo>
                    <a:pt x="0" y="46177"/>
                  </a:lnTo>
                  <a:lnTo>
                    <a:pt x="171450" y="46177"/>
                  </a:lnTo>
                  <a:lnTo>
                    <a:pt x="171450" y="0"/>
                  </a:lnTo>
                  <a:close/>
                </a:path>
                <a:path w="176530" h="290830">
                  <a:moveTo>
                    <a:pt x="176453" y="244614"/>
                  </a:moveTo>
                  <a:lnTo>
                    <a:pt x="0" y="244614"/>
                  </a:lnTo>
                  <a:lnTo>
                    <a:pt x="0" y="290791"/>
                  </a:lnTo>
                  <a:lnTo>
                    <a:pt x="176453" y="290791"/>
                  </a:lnTo>
                  <a:lnTo>
                    <a:pt x="176453" y="244614"/>
                  </a:lnTo>
                  <a:close/>
                </a:path>
              </a:pathLst>
            </a:custGeom>
            <a:solidFill>
              <a:srgbClr val="76ABA6"/>
            </a:solidFill>
          </p:spPr>
          <p:txBody>
            <a:bodyPr wrap="square" lIns="0" tIns="0" rIns="0" bIns="0" rtlCol="0"/>
            <a:lstStyle/>
            <a:p>
              <a:endParaRPr/>
            </a:p>
          </p:txBody>
        </p:sp>
        <p:sp>
          <p:nvSpPr>
            <p:cNvPr id="7" name="object 7"/>
            <p:cNvSpPr/>
            <p:nvPr/>
          </p:nvSpPr>
          <p:spPr>
            <a:xfrm>
              <a:off x="1790560" y="871283"/>
              <a:ext cx="714375" cy="629285"/>
            </a:xfrm>
            <a:custGeom>
              <a:avLst/>
              <a:gdLst/>
              <a:ahLst/>
              <a:cxnLst/>
              <a:rect l="l" t="t" r="r" b="b"/>
              <a:pathLst>
                <a:path w="714375" h="629285">
                  <a:moveTo>
                    <a:pt x="127939" y="123139"/>
                  </a:moveTo>
                  <a:lnTo>
                    <a:pt x="0" y="123139"/>
                  </a:lnTo>
                  <a:lnTo>
                    <a:pt x="0" y="166814"/>
                  </a:lnTo>
                  <a:lnTo>
                    <a:pt x="127939" y="166814"/>
                  </a:lnTo>
                  <a:lnTo>
                    <a:pt x="127939" y="123139"/>
                  </a:lnTo>
                  <a:close/>
                </a:path>
                <a:path w="714375" h="629285">
                  <a:moveTo>
                    <a:pt x="171450" y="0"/>
                  </a:moveTo>
                  <a:lnTo>
                    <a:pt x="0" y="0"/>
                  </a:lnTo>
                  <a:lnTo>
                    <a:pt x="0" y="46177"/>
                  </a:lnTo>
                  <a:lnTo>
                    <a:pt x="171450" y="46177"/>
                  </a:lnTo>
                  <a:lnTo>
                    <a:pt x="171450" y="0"/>
                  </a:lnTo>
                  <a:close/>
                </a:path>
                <a:path w="714375" h="629285">
                  <a:moveTo>
                    <a:pt x="176453" y="244614"/>
                  </a:moveTo>
                  <a:lnTo>
                    <a:pt x="0" y="244614"/>
                  </a:lnTo>
                  <a:lnTo>
                    <a:pt x="0" y="290791"/>
                  </a:lnTo>
                  <a:lnTo>
                    <a:pt x="176453" y="290791"/>
                  </a:lnTo>
                  <a:lnTo>
                    <a:pt x="176453" y="244614"/>
                  </a:lnTo>
                  <a:close/>
                </a:path>
                <a:path w="714375" h="629285">
                  <a:moveTo>
                    <a:pt x="665353" y="461251"/>
                  </a:moveTo>
                  <a:lnTo>
                    <a:pt x="537400" y="461251"/>
                  </a:lnTo>
                  <a:lnTo>
                    <a:pt x="537400" y="504939"/>
                  </a:lnTo>
                  <a:lnTo>
                    <a:pt x="665353" y="504939"/>
                  </a:lnTo>
                  <a:lnTo>
                    <a:pt x="665353" y="461251"/>
                  </a:lnTo>
                  <a:close/>
                </a:path>
                <a:path w="714375" h="629285">
                  <a:moveTo>
                    <a:pt x="708863" y="338099"/>
                  </a:moveTo>
                  <a:lnTo>
                    <a:pt x="537400" y="338099"/>
                  </a:lnTo>
                  <a:lnTo>
                    <a:pt x="537400" y="384289"/>
                  </a:lnTo>
                  <a:lnTo>
                    <a:pt x="708863" y="384289"/>
                  </a:lnTo>
                  <a:lnTo>
                    <a:pt x="708863" y="338099"/>
                  </a:lnTo>
                  <a:close/>
                </a:path>
                <a:path w="714375" h="629285">
                  <a:moveTo>
                    <a:pt x="713867" y="582726"/>
                  </a:moveTo>
                  <a:lnTo>
                    <a:pt x="537400" y="582726"/>
                  </a:lnTo>
                  <a:lnTo>
                    <a:pt x="537400" y="628916"/>
                  </a:lnTo>
                  <a:lnTo>
                    <a:pt x="713867" y="628916"/>
                  </a:lnTo>
                  <a:lnTo>
                    <a:pt x="713867" y="582726"/>
                  </a:lnTo>
                  <a:close/>
                </a:path>
              </a:pathLst>
            </a:custGeom>
            <a:solidFill>
              <a:srgbClr val="FFFFFF"/>
            </a:solidFill>
          </p:spPr>
          <p:txBody>
            <a:bodyPr wrap="square" lIns="0" tIns="0" rIns="0" bIns="0" rtlCol="0"/>
            <a:lstStyle/>
            <a:p>
              <a:endParaRPr/>
            </a:p>
          </p:txBody>
        </p:sp>
        <p:sp>
          <p:nvSpPr>
            <p:cNvPr id="8" name="object 8"/>
            <p:cNvSpPr/>
            <p:nvPr/>
          </p:nvSpPr>
          <p:spPr>
            <a:xfrm>
              <a:off x="2579268" y="871272"/>
              <a:ext cx="227329" cy="290830"/>
            </a:xfrm>
            <a:custGeom>
              <a:avLst/>
              <a:gdLst/>
              <a:ahLst/>
              <a:cxnLst/>
              <a:rect l="l" t="t" r="r" b="b"/>
              <a:pathLst>
                <a:path w="227330" h="290830">
                  <a:moveTo>
                    <a:pt x="99821" y="0"/>
                  </a:moveTo>
                  <a:lnTo>
                    <a:pt x="0" y="0"/>
                  </a:lnTo>
                  <a:lnTo>
                    <a:pt x="0" y="290803"/>
                  </a:lnTo>
                  <a:lnTo>
                    <a:pt x="96493" y="290803"/>
                  </a:lnTo>
                  <a:lnTo>
                    <a:pt x="135787" y="288334"/>
                  </a:lnTo>
                  <a:lnTo>
                    <a:pt x="169677" y="280925"/>
                  </a:lnTo>
                  <a:lnTo>
                    <a:pt x="198166" y="268574"/>
                  </a:lnTo>
                  <a:lnTo>
                    <a:pt x="221258" y="251282"/>
                  </a:lnTo>
                  <a:lnTo>
                    <a:pt x="226766" y="244627"/>
                  </a:lnTo>
                  <a:lnTo>
                    <a:pt x="49098" y="244627"/>
                  </a:lnTo>
                  <a:lnTo>
                    <a:pt x="49098" y="45350"/>
                  </a:lnTo>
                  <a:lnTo>
                    <a:pt x="226411" y="45350"/>
                  </a:lnTo>
                  <a:lnTo>
                    <a:pt x="220013" y="38073"/>
                  </a:lnTo>
                  <a:lnTo>
                    <a:pt x="196743" y="21419"/>
                  </a:lnTo>
                  <a:lnTo>
                    <a:pt x="168956" y="9521"/>
                  </a:lnTo>
                  <a:lnTo>
                    <a:pt x="136649" y="2379"/>
                  </a:lnTo>
                  <a:lnTo>
                    <a:pt x="99821" y="0"/>
                  </a:lnTo>
                  <a:close/>
                </a:path>
              </a:pathLst>
            </a:custGeom>
            <a:solidFill>
              <a:srgbClr val="76ABA6"/>
            </a:solidFill>
          </p:spPr>
          <p:txBody>
            <a:bodyPr wrap="square" lIns="0" tIns="0" rIns="0" bIns="0" rtlCol="0"/>
            <a:lstStyle/>
            <a:p>
              <a:endParaRPr/>
            </a:p>
          </p:txBody>
        </p:sp>
        <p:pic>
          <p:nvPicPr>
            <p:cNvPr id="9" name="object 9"/>
            <p:cNvPicPr/>
            <p:nvPr/>
          </p:nvPicPr>
          <p:blipFill>
            <a:blip r:embed="rId3" cstate="print"/>
            <a:stretch>
              <a:fillRect/>
            </a:stretch>
          </p:blipFill>
          <p:spPr>
            <a:xfrm>
              <a:off x="2677412" y="916622"/>
              <a:ext cx="163856" cy="199276"/>
            </a:xfrm>
            <a:prstGeom prst="rect">
              <a:avLst/>
            </a:prstGeom>
          </p:spPr>
        </p:pic>
      </p:grpSp>
      <p:sp>
        <p:nvSpPr>
          <p:cNvPr id="10" name="object 10"/>
          <p:cNvSpPr txBox="1"/>
          <p:nvPr/>
        </p:nvSpPr>
        <p:spPr>
          <a:xfrm>
            <a:off x="3898900" y="6418071"/>
            <a:ext cx="2846070" cy="489878"/>
          </a:xfrm>
          <a:prstGeom prst="rect">
            <a:avLst/>
          </a:prstGeom>
        </p:spPr>
        <p:txBody>
          <a:bodyPr vert="horz" wrap="square" lIns="0" tIns="12700" rIns="0" bIns="0" rtlCol="0">
            <a:spAutoFit/>
          </a:bodyPr>
          <a:lstStyle/>
          <a:p>
            <a:pPr marL="12700">
              <a:lnSpc>
                <a:spcPct val="100000"/>
              </a:lnSpc>
              <a:spcBef>
                <a:spcPts val="100"/>
              </a:spcBef>
            </a:pPr>
            <a:r>
              <a:rPr sz="3100" spc="-40" dirty="0">
                <a:latin typeface="Lucida Sans Unicode"/>
                <a:cs typeface="Lucida Sans Unicode"/>
              </a:rPr>
              <a:t>RAPPORT</a:t>
            </a:r>
            <a:r>
              <a:rPr sz="3100" spc="-155" dirty="0">
                <a:latin typeface="Lucida Sans Unicode"/>
                <a:cs typeface="Lucida Sans Unicode"/>
              </a:rPr>
              <a:t> </a:t>
            </a:r>
            <a:r>
              <a:rPr lang="fr-FR" sz="3100" spc="-40" dirty="0">
                <a:latin typeface="Lucida Sans Unicode"/>
                <a:cs typeface="Lucida Sans Unicode"/>
              </a:rPr>
              <a:t>2023</a:t>
            </a:r>
            <a:endParaRPr sz="3100">
              <a:latin typeface="Lucida Sans Unicode"/>
              <a:cs typeface="Lucida Sans Unicod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5800" y="545083"/>
            <a:ext cx="7205980" cy="2241550"/>
          </a:xfrm>
          <a:prstGeom prst="rect">
            <a:avLst/>
          </a:prstGeom>
        </p:spPr>
        <p:txBody>
          <a:bodyPr vert="horz" wrap="square" lIns="0" tIns="12700" rIns="0" bIns="0" rtlCol="0">
            <a:spAutoFit/>
          </a:bodyPr>
          <a:lstStyle/>
          <a:p>
            <a:pPr marL="2877185">
              <a:lnSpc>
                <a:spcPct val="100000"/>
              </a:lnSpc>
              <a:spcBef>
                <a:spcPts val="100"/>
              </a:spcBef>
            </a:pPr>
            <a:r>
              <a:rPr sz="1800" b="1" spc="-5" dirty="0">
                <a:latin typeface="Calibri"/>
                <a:cs typeface="Calibri"/>
              </a:rPr>
              <a:t>NOS</a:t>
            </a:r>
            <a:r>
              <a:rPr sz="1800" b="1" spc="-15" dirty="0">
                <a:latin typeface="Calibri"/>
                <a:cs typeface="Calibri"/>
              </a:rPr>
              <a:t> </a:t>
            </a:r>
            <a:r>
              <a:rPr sz="1800" b="1" spc="-5" dirty="0">
                <a:latin typeface="Calibri"/>
                <a:cs typeface="Calibri"/>
              </a:rPr>
              <a:t>CHIFFRES</a:t>
            </a:r>
            <a:r>
              <a:rPr sz="1800" b="1" spc="-10" dirty="0">
                <a:latin typeface="Calibri"/>
                <a:cs typeface="Calibri"/>
              </a:rPr>
              <a:t> </a:t>
            </a:r>
            <a:r>
              <a:rPr sz="1800" b="1" spc="-5" dirty="0">
                <a:latin typeface="Calibri"/>
                <a:cs typeface="Calibri"/>
              </a:rPr>
              <a:t>POUR</a:t>
            </a:r>
            <a:r>
              <a:rPr sz="1800" b="1" spc="-10" dirty="0">
                <a:latin typeface="Calibri"/>
                <a:cs typeface="Calibri"/>
              </a:rPr>
              <a:t> </a:t>
            </a:r>
            <a:r>
              <a:rPr sz="1800" b="1" spc="-5" dirty="0">
                <a:latin typeface="Calibri"/>
                <a:cs typeface="Calibri"/>
              </a:rPr>
              <a:t>L’EXERCICE</a:t>
            </a:r>
            <a:r>
              <a:rPr sz="1800" b="1" spc="-10" dirty="0">
                <a:latin typeface="Calibri"/>
                <a:cs typeface="Calibri"/>
              </a:rPr>
              <a:t> </a:t>
            </a:r>
            <a:r>
              <a:rPr lang="fr-FR" sz="1800" b="1" spc="-5" dirty="0">
                <a:latin typeface="Calibri"/>
                <a:cs typeface="Calibri"/>
              </a:rPr>
              <a:t>2023</a:t>
            </a:r>
            <a:endParaRPr sz="1800">
              <a:latin typeface="Calibri"/>
              <a:cs typeface="Calibri"/>
            </a:endParaRPr>
          </a:p>
          <a:p>
            <a:pPr>
              <a:lnSpc>
                <a:spcPct val="100000"/>
              </a:lnSpc>
            </a:pPr>
            <a:endParaRPr sz="2200">
              <a:latin typeface="Calibri"/>
              <a:cs typeface="Calibri"/>
            </a:endParaRPr>
          </a:p>
          <a:p>
            <a:pPr marL="12700">
              <a:lnSpc>
                <a:spcPct val="100000"/>
              </a:lnSpc>
              <a:spcBef>
                <a:spcPts val="1825"/>
              </a:spcBef>
            </a:pPr>
            <a:r>
              <a:rPr sz="1800" b="1" spc="-5" dirty="0">
                <a:solidFill>
                  <a:srgbClr val="F79646"/>
                </a:solidFill>
                <a:latin typeface="Calibri"/>
                <a:cs typeface="Calibri"/>
              </a:rPr>
              <a:t>NOMBRE</a:t>
            </a:r>
            <a:r>
              <a:rPr sz="1800" b="1" spc="-10" dirty="0">
                <a:solidFill>
                  <a:srgbClr val="F79646"/>
                </a:solidFill>
                <a:latin typeface="Calibri"/>
                <a:cs typeface="Calibri"/>
              </a:rPr>
              <a:t> </a:t>
            </a:r>
            <a:r>
              <a:rPr sz="1800" b="1" dirty="0">
                <a:solidFill>
                  <a:srgbClr val="F79646"/>
                </a:solidFill>
                <a:latin typeface="Calibri"/>
                <a:cs typeface="Calibri"/>
              </a:rPr>
              <a:t>DE</a:t>
            </a:r>
            <a:r>
              <a:rPr sz="1800" b="1" spc="-10" dirty="0">
                <a:solidFill>
                  <a:srgbClr val="F79646"/>
                </a:solidFill>
                <a:latin typeface="Calibri"/>
                <a:cs typeface="Calibri"/>
              </a:rPr>
              <a:t> </a:t>
            </a:r>
            <a:r>
              <a:rPr sz="1800" b="1" spc="-5" dirty="0">
                <a:solidFill>
                  <a:srgbClr val="F79646"/>
                </a:solidFill>
                <a:latin typeface="Calibri"/>
                <a:cs typeface="Calibri"/>
              </a:rPr>
              <a:t>STAGIAIRES</a:t>
            </a:r>
            <a:r>
              <a:rPr sz="1800" b="1" spc="-10" dirty="0">
                <a:solidFill>
                  <a:srgbClr val="F79646"/>
                </a:solidFill>
                <a:latin typeface="Calibri"/>
                <a:cs typeface="Calibri"/>
              </a:rPr>
              <a:t> </a:t>
            </a:r>
            <a:r>
              <a:rPr sz="1800" b="1" spc="-5" dirty="0">
                <a:solidFill>
                  <a:srgbClr val="F79646"/>
                </a:solidFill>
                <a:latin typeface="Calibri"/>
                <a:cs typeface="Calibri"/>
              </a:rPr>
              <a:t>FORMES</a:t>
            </a:r>
            <a:r>
              <a:rPr sz="1800" b="1" spc="-10" dirty="0">
                <a:solidFill>
                  <a:srgbClr val="F79646"/>
                </a:solidFill>
                <a:latin typeface="Calibri"/>
                <a:cs typeface="Calibri"/>
              </a:rPr>
              <a:t> </a:t>
            </a:r>
            <a:r>
              <a:rPr sz="1800" dirty="0">
                <a:latin typeface="Calibri"/>
                <a:cs typeface="Calibri"/>
              </a:rPr>
              <a:t>: </a:t>
            </a:r>
            <a:r>
              <a:rPr lang="fr-FR" spc="-5" dirty="0">
                <a:latin typeface="Calibri"/>
                <a:cs typeface="Calibri"/>
              </a:rPr>
              <a:t>80</a:t>
            </a:r>
            <a:endParaRPr sz="1800">
              <a:latin typeface="Calibri"/>
              <a:cs typeface="Calibri"/>
            </a:endParaRPr>
          </a:p>
          <a:p>
            <a:pPr>
              <a:lnSpc>
                <a:spcPct val="100000"/>
              </a:lnSpc>
              <a:spcBef>
                <a:spcPts val="25"/>
              </a:spcBef>
            </a:pPr>
            <a:endParaRPr sz="1750">
              <a:latin typeface="Calibri"/>
              <a:cs typeface="Calibri"/>
            </a:endParaRPr>
          </a:p>
          <a:p>
            <a:pPr marL="12700">
              <a:lnSpc>
                <a:spcPct val="100000"/>
              </a:lnSpc>
            </a:pPr>
            <a:r>
              <a:rPr sz="1800" b="1" spc="-5" dirty="0">
                <a:solidFill>
                  <a:srgbClr val="F79646"/>
                </a:solidFill>
                <a:latin typeface="Calibri"/>
                <a:cs typeface="Calibri"/>
              </a:rPr>
              <a:t>SATISFACTION</a:t>
            </a:r>
            <a:r>
              <a:rPr sz="1800" b="1" spc="-20" dirty="0">
                <a:solidFill>
                  <a:srgbClr val="F79646"/>
                </a:solidFill>
                <a:latin typeface="Calibri"/>
                <a:cs typeface="Calibri"/>
              </a:rPr>
              <a:t> </a:t>
            </a:r>
            <a:r>
              <a:rPr sz="1800" b="1" spc="-5" dirty="0">
                <a:solidFill>
                  <a:srgbClr val="F79646"/>
                </a:solidFill>
                <a:latin typeface="Calibri"/>
                <a:cs typeface="Calibri"/>
              </a:rPr>
              <a:t>DES</a:t>
            </a:r>
            <a:r>
              <a:rPr sz="1800" b="1" spc="-20" dirty="0">
                <a:solidFill>
                  <a:srgbClr val="F79646"/>
                </a:solidFill>
                <a:latin typeface="Calibri"/>
                <a:cs typeface="Calibri"/>
              </a:rPr>
              <a:t> </a:t>
            </a:r>
            <a:r>
              <a:rPr sz="1800" b="1" spc="-5" dirty="0">
                <a:solidFill>
                  <a:srgbClr val="F79646"/>
                </a:solidFill>
                <a:latin typeface="Calibri"/>
                <a:cs typeface="Calibri"/>
              </a:rPr>
              <a:t>STAGIAIRES</a:t>
            </a:r>
            <a:endParaRPr sz="1800">
              <a:latin typeface="Calibri"/>
              <a:cs typeface="Calibri"/>
            </a:endParaRPr>
          </a:p>
          <a:p>
            <a:pPr>
              <a:lnSpc>
                <a:spcPct val="100000"/>
              </a:lnSpc>
              <a:spcBef>
                <a:spcPts val="60"/>
              </a:spcBef>
            </a:pPr>
            <a:endParaRPr sz="1700">
              <a:latin typeface="Calibri"/>
              <a:cs typeface="Calibri"/>
            </a:endParaRPr>
          </a:p>
          <a:p>
            <a:pPr marL="12700">
              <a:lnSpc>
                <a:spcPct val="100000"/>
              </a:lnSpc>
            </a:pPr>
            <a:r>
              <a:rPr sz="1800" b="1" dirty="0">
                <a:solidFill>
                  <a:srgbClr val="202124"/>
                </a:solidFill>
                <a:latin typeface="Calibri"/>
                <a:cs typeface="Calibri"/>
              </a:rPr>
              <a:t>1/ </a:t>
            </a:r>
            <a:r>
              <a:rPr sz="1800" b="1" spc="-5" dirty="0">
                <a:solidFill>
                  <a:srgbClr val="202124"/>
                </a:solidFill>
                <a:latin typeface="Calibri"/>
                <a:cs typeface="Calibri"/>
              </a:rPr>
              <a:t>Formation Elaborer, piloter et</a:t>
            </a:r>
            <a:r>
              <a:rPr sz="1800" b="1" spc="5" dirty="0">
                <a:solidFill>
                  <a:srgbClr val="202124"/>
                </a:solidFill>
                <a:latin typeface="Calibri"/>
                <a:cs typeface="Calibri"/>
              </a:rPr>
              <a:t> </a:t>
            </a:r>
            <a:r>
              <a:rPr sz="1800" b="1" spc="-5" dirty="0">
                <a:solidFill>
                  <a:srgbClr val="202124"/>
                </a:solidFill>
                <a:latin typeface="Calibri"/>
                <a:cs typeface="Calibri"/>
              </a:rPr>
              <a:t>mettre</a:t>
            </a:r>
            <a:r>
              <a:rPr sz="1800" b="1" spc="-10" dirty="0">
                <a:solidFill>
                  <a:srgbClr val="202124"/>
                </a:solidFill>
                <a:latin typeface="Calibri"/>
                <a:cs typeface="Calibri"/>
              </a:rPr>
              <a:t> </a:t>
            </a:r>
            <a:r>
              <a:rPr sz="1800" b="1" spc="-5" dirty="0">
                <a:solidFill>
                  <a:srgbClr val="202124"/>
                </a:solidFill>
                <a:latin typeface="Calibri"/>
                <a:cs typeface="Calibri"/>
              </a:rPr>
              <a:t>en œuvre</a:t>
            </a:r>
            <a:r>
              <a:rPr sz="1800" b="1" spc="-10" dirty="0">
                <a:solidFill>
                  <a:srgbClr val="202124"/>
                </a:solidFill>
                <a:latin typeface="Calibri"/>
                <a:cs typeface="Calibri"/>
              </a:rPr>
              <a:t> </a:t>
            </a:r>
            <a:r>
              <a:rPr sz="1800" b="1" spc="-5" dirty="0">
                <a:solidFill>
                  <a:srgbClr val="202124"/>
                </a:solidFill>
                <a:latin typeface="Calibri"/>
                <a:cs typeface="Calibri"/>
              </a:rPr>
              <a:t>un plan</a:t>
            </a:r>
            <a:r>
              <a:rPr sz="1800" b="1" dirty="0">
                <a:solidFill>
                  <a:srgbClr val="202124"/>
                </a:solidFill>
                <a:latin typeface="Calibri"/>
                <a:cs typeface="Calibri"/>
              </a:rPr>
              <a:t> </a:t>
            </a:r>
            <a:r>
              <a:rPr sz="1800" b="1" spc="-5" dirty="0">
                <a:solidFill>
                  <a:srgbClr val="202124"/>
                </a:solidFill>
                <a:latin typeface="Calibri"/>
                <a:cs typeface="Calibri"/>
              </a:rPr>
              <a:t>marketing digital</a:t>
            </a:r>
            <a:endParaRPr sz="1800">
              <a:latin typeface="Calibri"/>
              <a:cs typeface="Calibri"/>
            </a:endParaRPr>
          </a:p>
        </p:txBody>
      </p:sp>
      <p:pic>
        <p:nvPicPr>
          <p:cNvPr id="7" name="Image 6" descr="Une image contenant texte, capture d’écran, Police, logo&#10;&#10;Description générée automatiquement">
            <a:extLst>
              <a:ext uri="{FF2B5EF4-FFF2-40B4-BE49-F238E27FC236}">
                <a16:creationId xmlns:a16="http://schemas.microsoft.com/office/drawing/2014/main" id="{D51D1745-2F94-2C16-D398-CF6D2B47F9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699" y="3251200"/>
            <a:ext cx="9430279" cy="304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850900" y="503284"/>
            <a:ext cx="5232400" cy="289823"/>
          </a:xfrm>
          <a:prstGeom prst="rect">
            <a:avLst/>
          </a:prstGeom>
        </p:spPr>
        <p:txBody>
          <a:bodyPr vert="horz" wrap="square" lIns="0" tIns="12700" rIns="0" bIns="0" rtlCol="0">
            <a:spAutoFit/>
          </a:bodyPr>
          <a:lstStyle/>
          <a:p>
            <a:pPr marL="12700">
              <a:lnSpc>
                <a:spcPct val="100000"/>
              </a:lnSpc>
              <a:spcBef>
                <a:spcPts val="100"/>
              </a:spcBef>
            </a:pPr>
            <a:r>
              <a:rPr lang="fr-FR" dirty="0">
                <a:latin typeface="Calibri"/>
                <a:cs typeface="Calibri"/>
              </a:rPr>
              <a:t>2</a:t>
            </a:r>
            <a:r>
              <a:rPr sz="1800" dirty="0">
                <a:latin typeface="Calibri"/>
                <a:cs typeface="Calibri"/>
              </a:rPr>
              <a:t>/</a:t>
            </a:r>
            <a:r>
              <a:rPr sz="1800" spc="-5" dirty="0">
                <a:latin typeface="Calibri"/>
                <a:cs typeface="Calibri"/>
              </a:rPr>
              <a:t> </a:t>
            </a:r>
            <a:r>
              <a:rPr lang="fr-FR" b="1" spc="-15" dirty="0">
                <a:latin typeface="Calibri"/>
                <a:cs typeface="Calibri"/>
              </a:rPr>
              <a:t>Créer des contenus visuels et audiovisuels</a:t>
            </a:r>
            <a:endParaRPr sz="1800">
              <a:latin typeface="Calibri"/>
              <a:cs typeface="Calibri"/>
            </a:endParaRPr>
          </a:p>
        </p:txBody>
      </p:sp>
      <p:pic>
        <p:nvPicPr>
          <p:cNvPr id="9" name="Image 8" descr="Une image contenant texte, capture d’écran, logo, Police&#10;&#10;Description générée automatiquement">
            <a:extLst>
              <a:ext uri="{FF2B5EF4-FFF2-40B4-BE49-F238E27FC236}">
                <a16:creationId xmlns:a16="http://schemas.microsoft.com/office/drawing/2014/main" id="{58131D66-3EB3-951E-C163-B00055BE2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900" y="1422400"/>
            <a:ext cx="7772400" cy="28251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1969" y="325628"/>
            <a:ext cx="3899535" cy="1159292"/>
          </a:xfrm>
          <a:prstGeom prst="rect">
            <a:avLst/>
          </a:prstGeom>
        </p:spPr>
        <p:txBody>
          <a:bodyPr vert="horz" wrap="square" lIns="0" tIns="12700" rIns="0" bIns="0" rtlCol="0">
            <a:spAutoFit/>
          </a:bodyPr>
          <a:lstStyle/>
          <a:p>
            <a:pPr marL="12700">
              <a:lnSpc>
                <a:spcPct val="100000"/>
              </a:lnSpc>
              <a:spcBef>
                <a:spcPts val="100"/>
              </a:spcBef>
            </a:pPr>
            <a:r>
              <a:rPr lang="fr-FR" b="1" dirty="0">
                <a:latin typeface="Calibri"/>
                <a:cs typeface="Calibri"/>
              </a:rPr>
              <a:t>3</a:t>
            </a:r>
            <a:r>
              <a:rPr sz="1800" b="1" dirty="0">
                <a:latin typeface="Calibri"/>
                <a:cs typeface="Calibri"/>
              </a:rPr>
              <a:t>/</a:t>
            </a:r>
            <a:r>
              <a:rPr sz="1800" b="1" spc="-20" dirty="0">
                <a:latin typeface="Calibri"/>
                <a:cs typeface="Calibri"/>
              </a:rPr>
              <a:t> </a:t>
            </a:r>
            <a:r>
              <a:rPr lang="fr-FR" sz="1800" b="1" spc="-5" dirty="0">
                <a:latin typeface="Calibri"/>
                <a:cs typeface="Calibri"/>
              </a:rPr>
              <a:t>Formation pop up</a:t>
            </a:r>
          </a:p>
          <a:p>
            <a:pPr marL="12700">
              <a:lnSpc>
                <a:spcPct val="100000"/>
              </a:lnSpc>
              <a:spcBef>
                <a:spcPts val="100"/>
              </a:spcBef>
            </a:pPr>
            <a:endParaRPr lang="fr-FR" b="1" spc="-5" dirty="0">
              <a:latin typeface="Calibri"/>
              <a:cs typeface="Calibri"/>
            </a:endParaRPr>
          </a:p>
          <a:p>
            <a:pPr marL="12700">
              <a:lnSpc>
                <a:spcPct val="100000"/>
              </a:lnSpc>
              <a:spcBef>
                <a:spcPts val="100"/>
              </a:spcBef>
            </a:pPr>
            <a:endParaRPr lang="fr-FR" sz="1800" b="1" spc="-5" dirty="0">
              <a:latin typeface="Calibri"/>
              <a:cs typeface="Calibri"/>
            </a:endParaRPr>
          </a:p>
          <a:p>
            <a:pPr marL="12700">
              <a:lnSpc>
                <a:spcPct val="100000"/>
              </a:lnSpc>
              <a:spcBef>
                <a:spcPts val="100"/>
              </a:spcBef>
            </a:pPr>
            <a:endParaRPr sz="1800">
              <a:latin typeface="Calibri"/>
              <a:cs typeface="Calibri"/>
            </a:endParaRPr>
          </a:p>
        </p:txBody>
      </p:sp>
      <p:pic>
        <p:nvPicPr>
          <p:cNvPr id="7" name="Image 6" descr="Une image contenant capture d’écran, texte, Police, logo&#10;&#10;Description générée automatiquement">
            <a:extLst>
              <a:ext uri="{FF2B5EF4-FFF2-40B4-BE49-F238E27FC236}">
                <a16:creationId xmlns:a16="http://schemas.microsoft.com/office/drawing/2014/main" id="{583AA9A2-4F11-19A1-4D53-386646AA74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100" y="1397603"/>
            <a:ext cx="7772400" cy="2386997"/>
          </a:xfrm>
          <a:prstGeom prst="rect">
            <a:avLst/>
          </a:prstGeom>
        </p:spPr>
      </p:pic>
      <p:sp>
        <p:nvSpPr>
          <p:cNvPr id="9" name="ZoneTexte 8">
            <a:extLst>
              <a:ext uri="{FF2B5EF4-FFF2-40B4-BE49-F238E27FC236}">
                <a16:creationId xmlns:a16="http://schemas.microsoft.com/office/drawing/2014/main" id="{05F38DEC-A19C-5A01-4A52-45E96ABC202B}"/>
              </a:ext>
            </a:extLst>
          </p:cNvPr>
          <p:cNvSpPr txBox="1"/>
          <p:nvPr/>
        </p:nvSpPr>
        <p:spPr>
          <a:xfrm>
            <a:off x="927100" y="5003800"/>
            <a:ext cx="7620000" cy="369332"/>
          </a:xfrm>
          <a:prstGeom prst="rect">
            <a:avLst/>
          </a:prstGeom>
          <a:noFill/>
        </p:spPr>
        <p:txBody>
          <a:bodyPr wrap="square">
            <a:spAutoFit/>
          </a:bodyPr>
          <a:lstStyle/>
          <a:p>
            <a:pPr marL="12700">
              <a:lnSpc>
                <a:spcPct val="100000"/>
              </a:lnSpc>
              <a:spcBef>
                <a:spcPts val="100"/>
              </a:spcBef>
            </a:pPr>
            <a:r>
              <a:rPr lang="fr-FR" sz="1800" b="1" dirty="0">
                <a:solidFill>
                  <a:srgbClr val="F79646"/>
                </a:solidFill>
                <a:latin typeface="Calibri"/>
                <a:cs typeface="Calibri"/>
              </a:rPr>
              <a:t>100%</a:t>
            </a:r>
            <a:r>
              <a:rPr lang="fr-FR" sz="1800" b="1" spc="5" dirty="0">
                <a:solidFill>
                  <a:srgbClr val="F79646"/>
                </a:solidFill>
                <a:latin typeface="Calibri"/>
                <a:cs typeface="Calibri"/>
              </a:rPr>
              <a:t> </a:t>
            </a:r>
            <a:r>
              <a:rPr lang="fr-FR" sz="1800" b="1" spc="-5" dirty="0">
                <a:solidFill>
                  <a:srgbClr val="F79646"/>
                </a:solidFill>
                <a:latin typeface="Calibri"/>
                <a:cs typeface="Calibri"/>
              </a:rPr>
              <a:t>des </a:t>
            </a:r>
            <a:r>
              <a:rPr lang="fr-FR" sz="1800" b="1" spc="-15" dirty="0">
                <a:solidFill>
                  <a:srgbClr val="F79646"/>
                </a:solidFill>
                <a:latin typeface="Calibri"/>
                <a:cs typeface="Calibri"/>
              </a:rPr>
              <a:t>stagiaires</a:t>
            </a:r>
            <a:r>
              <a:rPr lang="fr-FR" sz="1800" b="1" spc="-5" dirty="0">
                <a:solidFill>
                  <a:srgbClr val="F79646"/>
                </a:solidFill>
                <a:latin typeface="Calibri"/>
                <a:cs typeface="Calibri"/>
              </a:rPr>
              <a:t> </a:t>
            </a:r>
            <a:r>
              <a:rPr lang="fr-FR" sz="1800" b="1" spc="-10" dirty="0">
                <a:solidFill>
                  <a:srgbClr val="F79646"/>
                </a:solidFill>
                <a:latin typeface="Calibri"/>
                <a:cs typeface="Calibri"/>
              </a:rPr>
              <a:t>ont</a:t>
            </a:r>
            <a:r>
              <a:rPr lang="fr-FR" sz="1800" b="1" spc="5" dirty="0">
                <a:solidFill>
                  <a:srgbClr val="F79646"/>
                </a:solidFill>
                <a:latin typeface="Calibri"/>
                <a:cs typeface="Calibri"/>
              </a:rPr>
              <a:t> </a:t>
            </a:r>
            <a:r>
              <a:rPr lang="fr-FR" sz="1800" b="1" spc="-5" dirty="0">
                <a:solidFill>
                  <a:srgbClr val="F79646"/>
                </a:solidFill>
                <a:latin typeface="Calibri"/>
                <a:cs typeface="Calibri"/>
              </a:rPr>
              <a:t>suivi</a:t>
            </a:r>
            <a:r>
              <a:rPr lang="fr-FR" sz="1800" b="1" spc="5" dirty="0">
                <a:solidFill>
                  <a:srgbClr val="F79646"/>
                </a:solidFill>
                <a:latin typeface="Calibri"/>
                <a:cs typeface="Calibri"/>
              </a:rPr>
              <a:t> </a:t>
            </a:r>
            <a:r>
              <a:rPr lang="fr-FR" sz="1800" b="1" spc="-15" dirty="0">
                <a:solidFill>
                  <a:srgbClr val="F79646"/>
                </a:solidFill>
                <a:latin typeface="Calibri"/>
                <a:cs typeface="Calibri"/>
              </a:rPr>
              <a:t>l’intégralité</a:t>
            </a:r>
            <a:r>
              <a:rPr lang="fr-FR" sz="1800" b="1" spc="-5" dirty="0">
                <a:solidFill>
                  <a:srgbClr val="F79646"/>
                </a:solidFill>
                <a:latin typeface="Calibri"/>
                <a:cs typeface="Calibri"/>
              </a:rPr>
              <a:t> de leur</a:t>
            </a:r>
            <a:r>
              <a:rPr lang="fr-FR" sz="1800" b="1" dirty="0">
                <a:solidFill>
                  <a:srgbClr val="F79646"/>
                </a:solidFill>
                <a:latin typeface="Calibri"/>
                <a:cs typeface="Calibri"/>
              </a:rPr>
              <a:t> </a:t>
            </a:r>
            <a:r>
              <a:rPr lang="fr-FR" sz="1800" b="1" spc="-10" dirty="0">
                <a:solidFill>
                  <a:srgbClr val="F79646"/>
                </a:solidFill>
                <a:latin typeface="Calibri"/>
                <a:cs typeface="Calibri"/>
              </a:rPr>
              <a:t>formation</a:t>
            </a:r>
            <a:endParaRPr lang="fr-FR" sz="1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57287" y="1884172"/>
            <a:ext cx="7376159" cy="4337598"/>
          </a:xfrm>
          <a:prstGeom prst="rect">
            <a:avLst/>
          </a:prstGeom>
        </p:spPr>
        <p:txBody>
          <a:bodyPr vert="horz" wrap="square" lIns="0" tIns="12700" rIns="0" bIns="0" rtlCol="0">
            <a:spAutoFit/>
          </a:bodyPr>
          <a:lstStyle/>
          <a:p>
            <a:pPr marL="12700" marR="12700" algn="just">
              <a:lnSpc>
                <a:spcPct val="125000"/>
              </a:lnSpc>
              <a:spcBef>
                <a:spcPts val="100"/>
              </a:spcBef>
            </a:pPr>
            <a:r>
              <a:rPr sz="1600" b="1" dirty="0">
                <a:latin typeface="Arial"/>
                <a:cs typeface="Arial"/>
              </a:rPr>
              <a:t>«</a:t>
            </a:r>
            <a:r>
              <a:rPr lang="fr-FR" sz="1600" b="1" i="0">
                <a:solidFill>
                  <a:srgbClr val="202124"/>
                </a:solidFill>
                <a:effectLst/>
                <a:highlight>
                  <a:srgbClr val="F8F9FA"/>
                </a:highlight>
                <a:latin typeface="Roboto" panose="02000000000000000000" pitchFamily="2" charset="0"/>
              </a:rPr>
              <a:t>Nous avons été en permanence stimulés et interrogés. Le partage d'expériences et de pratiques a été d'une grande richesse</a:t>
            </a:r>
            <a:r>
              <a:rPr sz="1600" b="1" dirty="0">
                <a:latin typeface="Arial"/>
                <a:cs typeface="Arial"/>
              </a:rPr>
              <a:t>»</a:t>
            </a:r>
            <a:r>
              <a:rPr sz="1600" b="1" spc="125" dirty="0">
                <a:latin typeface="Arial"/>
                <a:cs typeface="Arial"/>
              </a:rPr>
              <a:t> </a:t>
            </a:r>
            <a:r>
              <a:rPr sz="1400" spc="-5" dirty="0">
                <a:latin typeface="Arial MT"/>
                <a:cs typeface="Arial MT"/>
              </a:rPr>
              <a:t>(Formation</a:t>
            </a:r>
            <a:r>
              <a:rPr sz="1400" spc="-130" dirty="0">
                <a:latin typeface="Arial MT"/>
                <a:cs typeface="Arial MT"/>
              </a:rPr>
              <a:t> </a:t>
            </a:r>
            <a:r>
              <a:rPr lang="fr-FR" sz="1400" spc="-5" dirty="0">
                <a:latin typeface="Arial MT"/>
                <a:cs typeface="Arial MT"/>
              </a:rPr>
              <a:t>Elaborer, piloter et mettre en oeuvre un plan de marketing digital</a:t>
            </a:r>
            <a:r>
              <a:rPr sz="1400" spc="-10" dirty="0">
                <a:latin typeface="Arial MT"/>
                <a:cs typeface="Arial MT"/>
              </a:rPr>
              <a:t>)</a:t>
            </a:r>
            <a:endParaRPr sz="1400">
              <a:latin typeface="Arial MT"/>
              <a:cs typeface="Arial MT"/>
            </a:endParaRPr>
          </a:p>
          <a:p>
            <a:pPr>
              <a:lnSpc>
                <a:spcPct val="100000"/>
              </a:lnSpc>
            </a:pPr>
            <a:endParaRPr sz="1800">
              <a:latin typeface="Arial MT"/>
              <a:cs typeface="Arial MT"/>
            </a:endParaRPr>
          </a:p>
          <a:p>
            <a:pPr marL="12700" marR="13335" algn="just">
              <a:lnSpc>
                <a:spcPct val="125000"/>
              </a:lnSpc>
              <a:spcBef>
                <a:spcPts val="1530"/>
              </a:spcBef>
            </a:pPr>
            <a:r>
              <a:rPr sz="1600" b="1" dirty="0">
                <a:latin typeface="Arial"/>
                <a:cs typeface="Arial"/>
              </a:rPr>
              <a:t>«</a:t>
            </a:r>
            <a:r>
              <a:rPr lang="fr-FR" sz="1600" b="1" i="0">
                <a:solidFill>
                  <a:srgbClr val="202124"/>
                </a:solidFill>
                <a:effectLst/>
                <a:highlight>
                  <a:srgbClr val="F8F9FA"/>
                </a:highlight>
                <a:latin typeface="Roboto" panose="02000000000000000000" pitchFamily="2" charset="0"/>
              </a:rPr>
              <a:t>Je recommanderais cette formation pour le talent de la formatrice</a:t>
            </a:r>
            <a:r>
              <a:rPr sz="1600" b="1" dirty="0">
                <a:latin typeface="Arial"/>
                <a:cs typeface="Arial"/>
              </a:rPr>
              <a:t>»</a:t>
            </a:r>
            <a:r>
              <a:rPr lang="fr-FR" sz="1800" spc="-5" dirty="0">
                <a:latin typeface="Arial MT"/>
                <a:cs typeface="Arial MT"/>
              </a:rPr>
              <a:t> </a:t>
            </a:r>
            <a:r>
              <a:rPr lang="fr-FR" sz="1400" spc="-5" dirty="0">
                <a:latin typeface="Arial MT"/>
                <a:cs typeface="Arial MT"/>
              </a:rPr>
              <a:t>(Formation</a:t>
            </a:r>
            <a:r>
              <a:rPr lang="fr-FR" sz="1400" spc="-130" dirty="0">
                <a:latin typeface="Arial MT"/>
                <a:cs typeface="Arial MT"/>
              </a:rPr>
              <a:t> </a:t>
            </a:r>
            <a:r>
              <a:rPr lang="fr-FR" sz="1400" spc="-5" dirty="0">
                <a:latin typeface="Arial MT"/>
                <a:cs typeface="Arial MT"/>
              </a:rPr>
              <a:t>Elaborer, piloter et mettre en oeuvre un plan de marketing digital</a:t>
            </a:r>
            <a:r>
              <a:rPr lang="fr-FR" sz="1400" spc="-10" dirty="0">
                <a:latin typeface="Arial MT"/>
                <a:cs typeface="Arial MT"/>
              </a:rPr>
              <a:t>)</a:t>
            </a:r>
            <a:endParaRPr lang="fr-FR" sz="1400" spc="-10">
              <a:latin typeface="Arial MT"/>
              <a:cs typeface="Arial MT"/>
            </a:endParaRPr>
          </a:p>
          <a:p>
            <a:pPr marL="12700" marR="13335" algn="just">
              <a:lnSpc>
                <a:spcPct val="125000"/>
              </a:lnSpc>
              <a:spcBef>
                <a:spcPts val="1530"/>
              </a:spcBef>
            </a:pPr>
            <a:endParaRPr lang="fr-FR" sz="1400" b="1" spc="-10" dirty="0">
              <a:solidFill>
                <a:srgbClr val="202124"/>
              </a:solidFill>
              <a:latin typeface="Arial MT"/>
              <a:cs typeface="Arial"/>
            </a:endParaRPr>
          </a:p>
          <a:p>
            <a:pPr marL="12700" marR="13335" algn="just">
              <a:lnSpc>
                <a:spcPct val="125000"/>
              </a:lnSpc>
              <a:spcBef>
                <a:spcPts val="1530"/>
              </a:spcBef>
            </a:pPr>
            <a:r>
              <a:rPr sz="1600" b="1" dirty="0">
                <a:solidFill>
                  <a:srgbClr val="202124"/>
                </a:solidFill>
                <a:latin typeface="Arial"/>
                <a:cs typeface="Arial"/>
              </a:rPr>
              <a:t>«</a:t>
            </a:r>
            <a:r>
              <a:rPr lang="fr-FR" sz="1600" b="1" i="0">
                <a:solidFill>
                  <a:srgbClr val="202124"/>
                </a:solidFill>
                <a:effectLst/>
                <a:highlight>
                  <a:srgbClr val="F8F9FA"/>
                </a:highlight>
                <a:latin typeface="Roboto" panose="02000000000000000000" pitchFamily="2" charset="0"/>
              </a:rPr>
              <a:t>Depuis cette formation nous avons une vision beaucoup plus claire du fonctionnement des réseaux comme Instagram pour augmenter l'engagement de notre compte. Cela joue un role essentiel dans l'activité du Centre</a:t>
            </a:r>
            <a:r>
              <a:rPr sz="1600" b="1" dirty="0">
                <a:solidFill>
                  <a:srgbClr val="202124"/>
                </a:solidFill>
                <a:latin typeface="Arial"/>
                <a:cs typeface="Arial"/>
              </a:rPr>
              <a:t>»</a:t>
            </a:r>
            <a:r>
              <a:rPr lang="fr-FR" sz="1600" b="1" dirty="0">
                <a:solidFill>
                  <a:srgbClr val="202124"/>
                </a:solidFill>
                <a:latin typeface="Arial"/>
                <a:cs typeface="Arial"/>
              </a:rPr>
              <a:t> </a:t>
            </a:r>
            <a:r>
              <a:rPr lang="fr-FR" sz="1600" spc="-5" dirty="0">
                <a:latin typeface="Arial MT"/>
                <a:cs typeface="Arial MT"/>
              </a:rPr>
              <a:t>(Formation</a:t>
            </a:r>
            <a:r>
              <a:rPr lang="fr-FR" sz="1600" spc="-130" dirty="0">
                <a:latin typeface="Arial MT"/>
                <a:cs typeface="Arial MT"/>
              </a:rPr>
              <a:t> </a:t>
            </a:r>
            <a:r>
              <a:rPr lang="fr-FR" sz="1600" spc="-5" dirty="0">
                <a:latin typeface="Arial MT"/>
                <a:cs typeface="Arial MT"/>
              </a:rPr>
              <a:t>Elaborer, piloter et mettre en oeuvre un plan de marketing digital</a:t>
            </a:r>
            <a:r>
              <a:rPr lang="fr-FR" sz="1600" spc="-10" dirty="0">
                <a:latin typeface="Arial MT"/>
                <a:cs typeface="Arial MT"/>
              </a:rPr>
              <a:t>)</a:t>
            </a:r>
            <a:endParaRPr lang="fr-FR" sz="1600" spc="-10">
              <a:latin typeface="Arial MT"/>
              <a:cs typeface="Arial MT"/>
            </a:endParaRPr>
          </a:p>
          <a:p>
            <a:pPr marL="12700" marR="13335" algn="just">
              <a:lnSpc>
                <a:spcPct val="125000"/>
              </a:lnSpc>
              <a:spcBef>
                <a:spcPts val="1530"/>
              </a:spcBef>
            </a:pPr>
            <a:endParaRPr sz="1600">
              <a:latin typeface="Arial MT"/>
              <a:cs typeface="Arial MT"/>
            </a:endParaRPr>
          </a:p>
        </p:txBody>
      </p:sp>
      <p:sp>
        <p:nvSpPr>
          <p:cNvPr id="3" name="object 3"/>
          <p:cNvSpPr txBox="1">
            <a:spLocks noGrp="1"/>
          </p:cNvSpPr>
          <p:nvPr>
            <p:ph type="title"/>
          </p:nvPr>
        </p:nvSpPr>
        <p:spPr>
          <a:xfrm>
            <a:off x="3520440" y="741171"/>
            <a:ext cx="2828925" cy="452120"/>
          </a:xfrm>
          <a:prstGeom prst="rect">
            <a:avLst/>
          </a:prstGeom>
        </p:spPr>
        <p:txBody>
          <a:bodyPr vert="horz" wrap="square" lIns="0" tIns="12700" rIns="0" bIns="0" rtlCol="0">
            <a:spAutoFit/>
          </a:bodyPr>
          <a:lstStyle/>
          <a:p>
            <a:pPr marL="12700">
              <a:lnSpc>
                <a:spcPct val="100000"/>
              </a:lnSpc>
              <a:spcBef>
                <a:spcPts val="100"/>
              </a:spcBef>
            </a:pPr>
            <a:r>
              <a:rPr spc="-15" dirty="0"/>
              <a:t>LES</a:t>
            </a:r>
            <a:r>
              <a:rPr spc="-45" dirty="0"/>
              <a:t> </a:t>
            </a:r>
            <a:r>
              <a:rPr spc="-10" dirty="0"/>
              <a:t>TEMOIGNAGES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75298" y="1173987"/>
            <a:ext cx="7366000" cy="3525520"/>
          </a:xfrm>
          <a:prstGeom prst="rect">
            <a:avLst/>
          </a:prstGeom>
        </p:spPr>
        <p:txBody>
          <a:bodyPr vert="horz" wrap="square" lIns="0" tIns="12700" rIns="0" bIns="0" rtlCol="0">
            <a:spAutoFit/>
          </a:bodyPr>
          <a:lstStyle/>
          <a:p>
            <a:pPr marL="12700" marR="5080" algn="just">
              <a:lnSpc>
                <a:spcPct val="125000"/>
              </a:lnSpc>
              <a:spcBef>
                <a:spcPts val="100"/>
              </a:spcBef>
            </a:pPr>
            <a:r>
              <a:rPr sz="1600" b="1" dirty="0">
                <a:latin typeface="Arial"/>
                <a:cs typeface="Arial"/>
              </a:rPr>
              <a:t>« </a:t>
            </a:r>
            <a:r>
              <a:rPr sz="1600" b="1" spc="-5" dirty="0">
                <a:latin typeface="Arial"/>
                <a:cs typeface="Arial"/>
              </a:rPr>
              <a:t>Le parcours </a:t>
            </a:r>
            <a:r>
              <a:rPr sz="1600" b="1" dirty="0">
                <a:latin typeface="Arial"/>
                <a:cs typeface="Arial"/>
              </a:rPr>
              <a:t>a </a:t>
            </a:r>
            <a:r>
              <a:rPr sz="1600" b="1" spc="-5" dirty="0">
                <a:latin typeface="Arial"/>
                <a:cs typeface="Arial"/>
              </a:rPr>
              <a:t>été </a:t>
            </a:r>
            <a:r>
              <a:rPr sz="1600" b="1" spc="-10" dirty="0">
                <a:latin typeface="Arial"/>
                <a:cs typeface="Arial"/>
              </a:rPr>
              <a:t>complet, attrayant </a:t>
            </a:r>
            <a:r>
              <a:rPr sz="1600" b="1" spc="-5" dirty="0">
                <a:latin typeface="Arial"/>
                <a:cs typeface="Arial"/>
              </a:rPr>
              <a:t>et important </a:t>
            </a:r>
            <a:r>
              <a:rPr sz="1600" b="1" spc="-10" dirty="0">
                <a:latin typeface="Arial"/>
                <a:cs typeface="Arial"/>
              </a:rPr>
              <a:t>surtout </a:t>
            </a:r>
            <a:r>
              <a:rPr sz="1600" b="1" dirty="0">
                <a:latin typeface="Arial"/>
                <a:cs typeface="Arial"/>
              </a:rPr>
              <a:t>à </a:t>
            </a:r>
            <a:r>
              <a:rPr sz="1600" b="1" spc="-5" dirty="0">
                <a:latin typeface="Arial"/>
                <a:cs typeface="Arial"/>
              </a:rPr>
              <a:t>l’époque que </a:t>
            </a:r>
            <a:r>
              <a:rPr sz="1600" b="1" dirty="0">
                <a:latin typeface="Arial"/>
                <a:cs typeface="Arial"/>
              </a:rPr>
              <a:t> </a:t>
            </a:r>
            <a:r>
              <a:rPr sz="1600" b="1" spc="-5" dirty="0">
                <a:latin typeface="Arial"/>
                <a:cs typeface="Arial"/>
              </a:rPr>
              <a:t>nous </a:t>
            </a:r>
            <a:r>
              <a:rPr sz="1600" b="1" spc="-10" dirty="0">
                <a:latin typeface="Arial"/>
                <a:cs typeface="Arial"/>
              </a:rPr>
              <a:t>sommes </a:t>
            </a:r>
            <a:r>
              <a:rPr sz="1600" b="1" spc="-5" dirty="0">
                <a:latin typeface="Arial"/>
                <a:cs typeface="Arial"/>
              </a:rPr>
              <a:t>en train de vivre où </a:t>
            </a:r>
            <a:r>
              <a:rPr sz="1600" b="1" dirty="0">
                <a:latin typeface="Arial"/>
                <a:cs typeface="Arial"/>
              </a:rPr>
              <a:t>le </a:t>
            </a:r>
            <a:r>
              <a:rPr sz="1600" b="1" spc="-5" dirty="0">
                <a:latin typeface="Arial"/>
                <a:cs typeface="Arial"/>
              </a:rPr>
              <a:t>numérique </a:t>
            </a:r>
            <a:r>
              <a:rPr sz="1600" b="1" spc="-10" dirty="0">
                <a:latin typeface="Arial"/>
                <a:cs typeface="Arial"/>
              </a:rPr>
              <a:t>est </a:t>
            </a:r>
            <a:r>
              <a:rPr sz="1600" b="1" spc="-5" dirty="0">
                <a:latin typeface="Arial"/>
                <a:cs typeface="Arial"/>
              </a:rPr>
              <a:t>devenu plus important </a:t>
            </a:r>
            <a:r>
              <a:rPr sz="1600" b="1" dirty="0">
                <a:latin typeface="Arial"/>
                <a:cs typeface="Arial"/>
              </a:rPr>
              <a:t> </a:t>
            </a:r>
            <a:r>
              <a:rPr sz="1600" b="1" spc="-10" dirty="0">
                <a:latin typeface="Arial"/>
                <a:cs typeface="Arial"/>
              </a:rPr>
              <a:t>encore</a:t>
            </a:r>
            <a:r>
              <a:rPr sz="1600" b="1" spc="-20" dirty="0">
                <a:latin typeface="Arial"/>
                <a:cs typeface="Arial"/>
              </a:rPr>
              <a:t> </a:t>
            </a:r>
            <a:r>
              <a:rPr sz="1600" b="1" spc="-5" dirty="0">
                <a:latin typeface="Arial"/>
                <a:cs typeface="Arial"/>
              </a:rPr>
              <a:t>qu’avant.</a:t>
            </a:r>
            <a:r>
              <a:rPr sz="1600" b="1" spc="5" dirty="0">
                <a:latin typeface="Arial"/>
                <a:cs typeface="Arial"/>
              </a:rPr>
              <a:t> </a:t>
            </a:r>
            <a:r>
              <a:rPr sz="1600" b="1" dirty="0">
                <a:latin typeface="Arial"/>
                <a:cs typeface="Arial"/>
              </a:rPr>
              <a:t>»</a:t>
            </a:r>
            <a:r>
              <a:rPr sz="1600" b="1" spc="-60" dirty="0">
                <a:latin typeface="Arial"/>
                <a:cs typeface="Arial"/>
              </a:rPr>
              <a:t> </a:t>
            </a:r>
            <a:r>
              <a:rPr sz="1400" spc="-5" dirty="0">
                <a:latin typeface="Arial MT"/>
                <a:cs typeface="Arial MT"/>
              </a:rPr>
              <a:t>(Formation</a:t>
            </a:r>
            <a:r>
              <a:rPr sz="1400" spc="-10" dirty="0">
                <a:latin typeface="Arial MT"/>
                <a:cs typeface="Arial MT"/>
              </a:rPr>
              <a:t> </a:t>
            </a:r>
            <a:r>
              <a:rPr sz="1400" spc="-5" dirty="0">
                <a:latin typeface="Arial MT"/>
                <a:cs typeface="Arial MT"/>
              </a:rPr>
              <a:t>le</a:t>
            </a:r>
            <a:r>
              <a:rPr sz="1400" spc="-20" dirty="0">
                <a:latin typeface="Arial MT"/>
                <a:cs typeface="Arial MT"/>
              </a:rPr>
              <a:t> </a:t>
            </a:r>
            <a:r>
              <a:rPr sz="1400" spc="-5" dirty="0">
                <a:latin typeface="Arial MT"/>
                <a:cs typeface="Arial MT"/>
              </a:rPr>
              <a:t>livre</a:t>
            </a:r>
            <a:r>
              <a:rPr sz="1400" spc="-20" dirty="0">
                <a:latin typeface="Arial MT"/>
                <a:cs typeface="Arial MT"/>
              </a:rPr>
              <a:t> </a:t>
            </a:r>
            <a:r>
              <a:rPr sz="1400" spc="-10" dirty="0">
                <a:latin typeface="Arial MT"/>
                <a:cs typeface="Arial MT"/>
              </a:rPr>
              <a:t>audio</a:t>
            </a:r>
            <a:r>
              <a:rPr sz="1400" spc="-25" dirty="0">
                <a:latin typeface="Arial MT"/>
                <a:cs typeface="Arial MT"/>
              </a:rPr>
              <a:t> </a:t>
            </a:r>
            <a:r>
              <a:rPr sz="1400" spc="-5" dirty="0">
                <a:latin typeface="Arial MT"/>
                <a:cs typeface="Arial MT"/>
              </a:rPr>
              <a:t>en</a:t>
            </a:r>
            <a:r>
              <a:rPr sz="1400" spc="-20" dirty="0">
                <a:latin typeface="Arial MT"/>
                <a:cs typeface="Arial MT"/>
              </a:rPr>
              <a:t> </a:t>
            </a:r>
            <a:r>
              <a:rPr sz="1400" spc="-5" dirty="0">
                <a:latin typeface="Arial MT"/>
                <a:cs typeface="Arial MT"/>
              </a:rPr>
              <a:t>médiathèque</a:t>
            </a:r>
            <a:r>
              <a:rPr sz="1400" spc="-10" dirty="0">
                <a:latin typeface="Arial MT"/>
                <a:cs typeface="Arial MT"/>
              </a:rPr>
              <a:t> </a:t>
            </a:r>
            <a:r>
              <a:rPr sz="1400" spc="-5" dirty="0">
                <a:latin typeface="Arial MT"/>
                <a:cs typeface="Arial MT"/>
              </a:rPr>
              <a:t>et</a:t>
            </a:r>
            <a:r>
              <a:rPr sz="1400" spc="-15" dirty="0">
                <a:latin typeface="Arial MT"/>
                <a:cs typeface="Arial MT"/>
              </a:rPr>
              <a:t> </a:t>
            </a:r>
            <a:r>
              <a:rPr sz="1400" spc="-5" dirty="0">
                <a:latin typeface="Arial MT"/>
                <a:cs typeface="Arial MT"/>
              </a:rPr>
              <a:t>en</a:t>
            </a:r>
            <a:r>
              <a:rPr sz="1400" spc="-25" dirty="0">
                <a:latin typeface="Arial MT"/>
                <a:cs typeface="Arial MT"/>
              </a:rPr>
              <a:t> </a:t>
            </a:r>
            <a:r>
              <a:rPr sz="1400" spc="-10" dirty="0">
                <a:latin typeface="Arial MT"/>
                <a:cs typeface="Arial MT"/>
              </a:rPr>
              <a:t>programmation)</a:t>
            </a:r>
            <a:endParaRPr sz="1400">
              <a:latin typeface="Arial MT"/>
              <a:cs typeface="Arial MT"/>
            </a:endParaRPr>
          </a:p>
          <a:p>
            <a:pPr>
              <a:lnSpc>
                <a:spcPct val="100000"/>
              </a:lnSpc>
            </a:pPr>
            <a:endParaRPr sz="1800">
              <a:latin typeface="Arial MT"/>
              <a:cs typeface="Arial MT"/>
            </a:endParaRPr>
          </a:p>
          <a:p>
            <a:pPr marL="12700" marR="5080" algn="just">
              <a:lnSpc>
                <a:spcPct val="122700"/>
              </a:lnSpc>
              <a:spcBef>
                <a:spcPts val="1260"/>
              </a:spcBef>
            </a:pPr>
            <a:r>
              <a:rPr sz="1600" b="1" dirty="0">
                <a:latin typeface="Arial"/>
                <a:cs typeface="Arial"/>
              </a:rPr>
              <a:t>«</a:t>
            </a:r>
            <a:r>
              <a:rPr sz="1600" b="1" spc="-215" dirty="0">
                <a:latin typeface="Arial"/>
                <a:cs typeface="Arial"/>
              </a:rPr>
              <a:t> </a:t>
            </a:r>
            <a:r>
              <a:rPr sz="1600" b="1" spc="-5" dirty="0">
                <a:latin typeface="Arial"/>
                <a:cs typeface="Arial"/>
              </a:rPr>
              <a:t>Grace</a:t>
            </a:r>
            <a:r>
              <a:rPr sz="1600" b="1" spc="-215" dirty="0">
                <a:latin typeface="Arial"/>
                <a:cs typeface="Arial"/>
              </a:rPr>
              <a:t> </a:t>
            </a:r>
            <a:r>
              <a:rPr sz="1600" b="1" dirty="0">
                <a:latin typeface="Arial"/>
                <a:cs typeface="Arial"/>
              </a:rPr>
              <a:t>à</a:t>
            </a:r>
            <a:r>
              <a:rPr sz="1600" b="1" spc="-215" dirty="0">
                <a:latin typeface="Arial"/>
                <a:cs typeface="Arial"/>
              </a:rPr>
              <a:t> </a:t>
            </a:r>
            <a:r>
              <a:rPr sz="1600" b="1" dirty="0">
                <a:latin typeface="Arial"/>
                <a:cs typeface="Arial"/>
              </a:rPr>
              <a:t>la</a:t>
            </a:r>
            <a:r>
              <a:rPr sz="1600" b="1" spc="-215" dirty="0">
                <a:latin typeface="Arial"/>
                <a:cs typeface="Arial"/>
              </a:rPr>
              <a:t> </a:t>
            </a:r>
            <a:r>
              <a:rPr sz="1600" b="1" spc="-5" dirty="0">
                <a:latin typeface="Arial"/>
                <a:cs typeface="Arial"/>
              </a:rPr>
              <a:t>formation,</a:t>
            </a:r>
            <a:r>
              <a:rPr sz="1600" b="1" spc="-204" dirty="0">
                <a:latin typeface="Arial"/>
                <a:cs typeface="Arial"/>
              </a:rPr>
              <a:t> </a:t>
            </a:r>
            <a:r>
              <a:rPr sz="1600" b="1" dirty="0">
                <a:latin typeface="Arial"/>
                <a:cs typeface="Arial"/>
              </a:rPr>
              <a:t>j’ai</a:t>
            </a:r>
            <a:r>
              <a:rPr sz="1600" b="1" spc="-210" dirty="0">
                <a:latin typeface="Arial"/>
                <a:cs typeface="Arial"/>
              </a:rPr>
              <a:t> </a:t>
            </a:r>
            <a:r>
              <a:rPr sz="1600" b="1" spc="-5" dirty="0">
                <a:latin typeface="Arial"/>
                <a:cs typeface="Arial"/>
              </a:rPr>
              <a:t>pu</a:t>
            </a:r>
            <a:r>
              <a:rPr sz="1600" b="1" spc="-210" dirty="0">
                <a:latin typeface="Arial"/>
                <a:cs typeface="Arial"/>
              </a:rPr>
              <a:t> </a:t>
            </a:r>
            <a:r>
              <a:rPr sz="1600" b="1" spc="-10" dirty="0">
                <a:latin typeface="Arial"/>
                <a:cs typeface="Arial"/>
              </a:rPr>
              <a:t>compléter</a:t>
            </a:r>
            <a:r>
              <a:rPr sz="1600" b="1" spc="-210" dirty="0">
                <a:latin typeface="Arial"/>
                <a:cs typeface="Arial"/>
              </a:rPr>
              <a:t> </a:t>
            </a:r>
            <a:r>
              <a:rPr sz="1600" b="1" spc="-5" dirty="0">
                <a:latin typeface="Arial"/>
                <a:cs typeface="Arial"/>
              </a:rPr>
              <a:t>et</a:t>
            </a:r>
            <a:r>
              <a:rPr sz="1600" b="1" spc="-210" dirty="0">
                <a:latin typeface="Arial"/>
                <a:cs typeface="Arial"/>
              </a:rPr>
              <a:t> </a:t>
            </a:r>
            <a:r>
              <a:rPr sz="1600" b="1" spc="-10" dirty="0">
                <a:latin typeface="Arial"/>
                <a:cs typeface="Arial"/>
              </a:rPr>
              <a:t>enrichir</a:t>
            </a:r>
            <a:r>
              <a:rPr sz="1600" b="1" spc="-210" dirty="0">
                <a:latin typeface="Arial"/>
                <a:cs typeface="Arial"/>
              </a:rPr>
              <a:t> </a:t>
            </a:r>
            <a:r>
              <a:rPr sz="1600" b="1" spc="-5" dirty="0">
                <a:latin typeface="Arial"/>
                <a:cs typeface="Arial"/>
              </a:rPr>
              <a:t>mon</a:t>
            </a:r>
            <a:r>
              <a:rPr sz="1600" b="1" spc="-215" dirty="0">
                <a:latin typeface="Arial"/>
                <a:cs typeface="Arial"/>
              </a:rPr>
              <a:t> </a:t>
            </a:r>
            <a:r>
              <a:rPr sz="1600" b="1" spc="-5" dirty="0">
                <a:latin typeface="Arial"/>
                <a:cs typeface="Arial"/>
              </a:rPr>
              <a:t>plan</a:t>
            </a:r>
            <a:r>
              <a:rPr sz="1600" b="1" spc="-215" dirty="0">
                <a:latin typeface="Arial"/>
                <a:cs typeface="Arial"/>
              </a:rPr>
              <a:t> </a:t>
            </a:r>
            <a:r>
              <a:rPr sz="1600" b="1" spc="-5" dirty="0">
                <a:latin typeface="Arial"/>
                <a:cs typeface="Arial"/>
              </a:rPr>
              <a:t>de</a:t>
            </a:r>
            <a:r>
              <a:rPr sz="1600" b="1" spc="-210" dirty="0">
                <a:latin typeface="Arial"/>
                <a:cs typeface="Arial"/>
              </a:rPr>
              <a:t> </a:t>
            </a:r>
            <a:r>
              <a:rPr sz="1600" b="1" spc="-10" dirty="0">
                <a:latin typeface="Arial"/>
                <a:cs typeface="Arial"/>
              </a:rPr>
              <a:t>communication </a:t>
            </a:r>
            <a:r>
              <a:rPr sz="1600" b="1" spc="-434" dirty="0">
                <a:latin typeface="Arial"/>
                <a:cs typeface="Arial"/>
              </a:rPr>
              <a:t> </a:t>
            </a:r>
            <a:r>
              <a:rPr sz="1600" b="1" spc="-10" dirty="0">
                <a:latin typeface="Arial"/>
                <a:cs typeface="Arial"/>
              </a:rPr>
              <a:t>autour </a:t>
            </a:r>
            <a:r>
              <a:rPr sz="1600" b="1" spc="-5" dirty="0">
                <a:latin typeface="Arial"/>
                <a:cs typeface="Arial"/>
              </a:rPr>
              <a:t>du</a:t>
            </a:r>
            <a:r>
              <a:rPr sz="1600" b="1" spc="-10" dirty="0">
                <a:latin typeface="Arial"/>
                <a:cs typeface="Arial"/>
              </a:rPr>
              <a:t> </a:t>
            </a:r>
            <a:r>
              <a:rPr sz="1600" b="1" spc="-5" dirty="0">
                <a:latin typeface="Arial"/>
                <a:cs typeface="Arial"/>
              </a:rPr>
              <a:t>mois</a:t>
            </a:r>
            <a:r>
              <a:rPr sz="1600" b="1" spc="-15" dirty="0">
                <a:latin typeface="Arial"/>
                <a:cs typeface="Arial"/>
              </a:rPr>
              <a:t> </a:t>
            </a:r>
            <a:r>
              <a:rPr sz="1600" b="1" spc="-5" dirty="0">
                <a:latin typeface="Arial"/>
                <a:cs typeface="Arial"/>
              </a:rPr>
              <a:t>de</a:t>
            </a:r>
            <a:r>
              <a:rPr sz="1600" b="1" spc="-10" dirty="0">
                <a:latin typeface="Arial"/>
                <a:cs typeface="Arial"/>
              </a:rPr>
              <a:t> </a:t>
            </a:r>
            <a:r>
              <a:rPr sz="1600" b="1" dirty="0">
                <a:latin typeface="Arial"/>
                <a:cs typeface="Arial"/>
              </a:rPr>
              <a:t>la</a:t>
            </a:r>
            <a:r>
              <a:rPr sz="1600" b="1" spc="-10" dirty="0">
                <a:latin typeface="Arial"/>
                <a:cs typeface="Arial"/>
              </a:rPr>
              <a:t> </a:t>
            </a:r>
            <a:r>
              <a:rPr sz="1600" b="1" spc="-5" dirty="0">
                <a:latin typeface="Arial"/>
                <a:cs typeface="Arial"/>
              </a:rPr>
              <a:t>francophonie</a:t>
            </a:r>
            <a:r>
              <a:rPr sz="1600" b="1" dirty="0">
                <a:latin typeface="Arial"/>
                <a:cs typeface="Arial"/>
              </a:rPr>
              <a:t> »</a:t>
            </a:r>
            <a:r>
              <a:rPr sz="1600" b="1" spc="-10" dirty="0">
                <a:latin typeface="Arial"/>
                <a:cs typeface="Arial"/>
              </a:rPr>
              <a:t> </a:t>
            </a:r>
            <a:r>
              <a:rPr sz="1400" spc="-5" dirty="0">
                <a:latin typeface="Arial MT"/>
                <a:cs typeface="Arial MT"/>
              </a:rPr>
              <a:t>(Formation</a:t>
            </a:r>
            <a:r>
              <a:rPr sz="1400" spc="-50" dirty="0">
                <a:latin typeface="Arial MT"/>
                <a:cs typeface="Arial MT"/>
              </a:rPr>
              <a:t> </a:t>
            </a:r>
            <a:r>
              <a:rPr sz="1400" spc="-5" dirty="0">
                <a:latin typeface="Arial MT"/>
                <a:cs typeface="Arial MT"/>
              </a:rPr>
              <a:t>Bâtir</a:t>
            </a:r>
            <a:r>
              <a:rPr sz="1400" spc="-60" dirty="0">
                <a:latin typeface="Arial MT"/>
                <a:cs typeface="Arial MT"/>
              </a:rPr>
              <a:t> </a:t>
            </a:r>
            <a:r>
              <a:rPr sz="1400" spc="-10" dirty="0">
                <a:latin typeface="Arial MT"/>
                <a:cs typeface="Arial MT"/>
              </a:rPr>
              <a:t>une</a:t>
            </a:r>
            <a:r>
              <a:rPr sz="1400" spc="-60" dirty="0">
                <a:latin typeface="Arial MT"/>
                <a:cs typeface="Arial MT"/>
              </a:rPr>
              <a:t> </a:t>
            </a:r>
            <a:r>
              <a:rPr sz="1400" spc="-5" dirty="0">
                <a:latin typeface="Arial MT"/>
                <a:cs typeface="Arial MT"/>
              </a:rPr>
              <a:t>stratégie</a:t>
            </a:r>
            <a:r>
              <a:rPr sz="1400" spc="-55" dirty="0">
                <a:latin typeface="Arial MT"/>
                <a:cs typeface="Arial MT"/>
              </a:rPr>
              <a:t> </a:t>
            </a:r>
            <a:r>
              <a:rPr sz="1400" spc="-5" dirty="0">
                <a:latin typeface="Arial MT"/>
                <a:cs typeface="Arial MT"/>
              </a:rPr>
              <a:t>de</a:t>
            </a:r>
            <a:r>
              <a:rPr sz="1400" spc="-60" dirty="0">
                <a:latin typeface="Arial MT"/>
                <a:cs typeface="Arial MT"/>
              </a:rPr>
              <a:t> </a:t>
            </a:r>
            <a:r>
              <a:rPr sz="1400" spc="-5" dirty="0">
                <a:latin typeface="Arial MT"/>
                <a:cs typeface="Arial MT"/>
              </a:rPr>
              <a:t>communication </a:t>
            </a:r>
            <a:r>
              <a:rPr sz="1400" spc="-375" dirty="0">
                <a:latin typeface="Arial MT"/>
                <a:cs typeface="Arial MT"/>
              </a:rPr>
              <a:t> </a:t>
            </a:r>
            <a:r>
              <a:rPr sz="1400" spc="-10" dirty="0">
                <a:latin typeface="Arial MT"/>
                <a:cs typeface="Arial MT"/>
              </a:rPr>
              <a:t>numérique)</a:t>
            </a:r>
            <a:endParaRPr sz="1400">
              <a:latin typeface="Arial MT"/>
              <a:cs typeface="Arial MT"/>
            </a:endParaRPr>
          </a:p>
          <a:p>
            <a:pPr>
              <a:lnSpc>
                <a:spcPct val="100000"/>
              </a:lnSpc>
            </a:pPr>
            <a:endParaRPr sz="1500">
              <a:latin typeface="Arial MT"/>
              <a:cs typeface="Arial MT"/>
            </a:endParaRPr>
          </a:p>
          <a:p>
            <a:pPr>
              <a:lnSpc>
                <a:spcPct val="100000"/>
              </a:lnSpc>
              <a:spcBef>
                <a:spcPts val="45"/>
              </a:spcBef>
            </a:pPr>
            <a:endParaRPr sz="1550">
              <a:latin typeface="Arial MT"/>
              <a:cs typeface="Arial MT"/>
            </a:endParaRPr>
          </a:p>
          <a:p>
            <a:pPr marL="12700" marR="5080" algn="just">
              <a:lnSpc>
                <a:spcPct val="119600"/>
              </a:lnSpc>
            </a:pPr>
            <a:r>
              <a:rPr sz="1600" b="1" dirty="0">
                <a:latin typeface="Arial"/>
                <a:cs typeface="Arial"/>
              </a:rPr>
              <a:t>« </a:t>
            </a:r>
            <a:r>
              <a:rPr sz="1600" b="1" spc="-10" dirty="0">
                <a:latin typeface="Arial"/>
                <a:cs typeface="Arial"/>
              </a:rPr>
              <a:t>Cette </a:t>
            </a:r>
            <a:r>
              <a:rPr sz="1600" b="1" spc="-5" dirty="0">
                <a:latin typeface="Arial"/>
                <a:cs typeface="Arial"/>
              </a:rPr>
              <a:t>formation m’a </a:t>
            </a:r>
            <a:r>
              <a:rPr sz="1600" b="1" spc="-10" dirty="0">
                <a:latin typeface="Arial"/>
                <a:cs typeface="Arial"/>
              </a:rPr>
              <a:t>aidée </a:t>
            </a:r>
            <a:r>
              <a:rPr sz="1600" b="1" dirty="0">
                <a:latin typeface="Arial"/>
                <a:cs typeface="Arial"/>
              </a:rPr>
              <a:t>à </a:t>
            </a:r>
            <a:r>
              <a:rPr sz="1600" b="1" spc="-5" dirty="0">
                <a:latin typeface="Arial"/>
                <a:cs typeface="Arial"/>
              </a:rPr>
              <a:t>prendre </a:t>
            </a:r>
            <a:r>
              <a:rPr sz="1600" b="1" spc="-10" dirty="0">
                <a:latin typeface="Arial"/>
                <a:cs typeface="Arial"/>
              </a:rPr>
              <a:t>conscience </a:t>
            </a:r>
            <a:r>
              <a:rPr sz="1600" b="1" spc="-5" dirty="0">
                <a:latin typeface="Arial"/>
                <a:cs typeface="Arial"/>
              </a:rPr>
              <a:t>de mes besoins et </a:t>
            </a:r>
            <a:r>
              <a:rPr sz="1600" b="1" dirty="0">
                <a:latin typeface="Arial"/>
                <a:cs typeface="Arial"/>
              </a:rPr>
              <a:t>à </a:t>
            </a:r>
            <a:r>
              <a:rPr sz="1600" b="1" spc="-5" dirty="0">
                <a:latin typeface="Arial"/>
                <a:cs typeface="Arial"/>
              </a:rPr>
              <a:t>faire </a:t>
            </a:r>
            <a:r>
              <a:rPr sz="1600" b="1" dirty="0">
                <a:latin typeface="Arial"/>
                <a:cs typeface="Arial"/>
              </a:rPr>
              <a:t> </a:t>
            </a:r>
            <a:r>
              <a:rPr sz="1600" b="1" spc="-10" dirty="0">
                <a:latin typeface="Arial"/>
                <a:cs typeface="Arial"/>
              </a:rPr>
              <a:t>ensuite </a:t>
            </a:r>
            <a:r>
              <a:rPr sz="1600" b="1" spc="-5" dirty="0">
                <a:latin typeface="Arial"/>
                <a:cs typeface="Arial"/>
              </a:rPr>
              <a:t>des </a:t>
            </a:r>
            <a:r>
              <a:rPr sz="1600" b="1" spc="-10" dirty="0">
                <a:latin typeface="Arial"/>
                <a:cs typeface="Arial"/>
              </a:rPr>
              <a:t>choix adéquats </a:t>
            </a:r>
            <a:r>
              <a:rPr sz="1600" b="1" spc="-5" dirty="0">
                <a:latin typeface="Arial"/>
                <a:cs typeface="Arial"/>
              </a:rPr>
              <a:t>dans ce domaine </a:t>
            </a:r>
            <a:r>
              <a:rPr sz="1600" b="1" dirty="0">
                <a:latin typeface="Arial"/>
                <a:cs typeface="Arial"/>
              </a:rPr>
              <a:t>» </a:t>
            </a:r>
            <a:r>
              <a:rPr sz="1400" spc="-5" dirty="0">
                <a:latin typeface="Arial MT"/>
                <a:cs typeface="Arial MT"/>
              </a:rPr>
              <a:t>Formation Bâtir </a:t>
            </a:r>
            <a:r>
              <a:rPr sz="1400" spc="-10" dirty="0">
                <a:latin typeface="Arial MT"/>
                <a:cs typeface="Arial MT"/>
              </a:rPr>
              <a:t>une </a:t>
            </a:r>
            <a:r>
              <a:rPr sz="1400" spc="-5" dirty="0">
                <a:latin typeface="Arial MT"/>
                <a:cs typeface="Arial MT"/>
              </a:rPr>
              <a:t>stratégie </a:t>
            </a:r>
            <a:r>
              <a:rPr sz="1400" spc="-10" dirty="0">
                <a:latin typeface="Arial MT"/>
                <a:cs typeface="Arial MT"/>
              </a:rPr>
              <a:t>de </a:t>
            </a:r>
            <a:r>
              <a:rPr sz="1400" spc="-5" dirty="0">
                <a:latin typeface="Arial MT"/>
                <a:cs typeface="Arial MT"/>
              </a:rPr>
              <a:t> communication</a:t>
            </a:r>
            <a:r>
              <a:rPr sz="1400" spc="-20" dirty="0">
                <a:latin typeface="Arial MT"/>
                <a:cs typeface="Arial MT"/>
              </a:rPr>
              <a:t> </a:t>
            </a:r>
            <a:r>
              <a:rPr sz="1400" spc="-10" dirty="0">
                <a:latin typeface="Arial MT"/>
                <a:cs typeface="Arial MT"/>
              </a:rPr>
              <a:t>numérique)</a:t>
            </a:r>
            <a:endParaRPr sz="1400">
              <a:latin typeface="Arial MT"/>
              <a:cs typeface="Arial M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57224" y="1201419"/>
            <a:ext cx="7366634" cy="2875280"/>
          </a:xfrm>
          <a:prstGeom prst="rect">
            <a:avLst/>
          </a:prstGeom>
        </p:spPr>
        <p:txBody>
          <a:bodyPr vert="horz" wrap="square" lIns="0" tIns="15240" rIns="0" bIns="0" rtlCol="0">
            <a:spAutoFit/>
          </a:bodyPr>
          <a:lstStyle/>
          <a:p>
            <a:pPr marL="12700" marR="5080" algn="just">
              <a:lnSpc>
                <a:spcPct val="123800"/>
              </a:lnSpc>
              <a:spcBef>
                <a:spcPts val="120"/>
              </a:spcBef>
            </a:pPr>
            <a:r>
              <a:rPr sz="1600" b="1" dirty="0">
                <a:latin typeface="Arial"/>
                <a:cs typeface="Arial"/>
              </a:rPr>
              <a:t>« </a:t>
            </a:r>
            <a:r>
              <a:rPr sz="1600" b="1" spc="-5" dirty="0">
                <a:solidFill>
                  <a:srgbClr val="202124"/>
                </a:solidFill>
                <a:latin typeface="Arial"/>
                <a:cs typeface="Arial"/>
              </a:rPr>
              <a:t>Malgré mes compétences "faibles" dans </a:t>
            </a:r>
            <a:r>
              <a:rPr sz="1600" b="1" dirty="0">
                <a:solidFill>
                  <a:srgbClr val="202124"/>
                </a:solidFill>
                <a:latin typeface="Arial"/>
                <a:cs typeface="Arial"/>
              </a:rPr>
              <a:t>les </a:t>
            </a:r>
            <a:r>
              <a:rPr sz="1600" b="1" spc="-5" dirty="0">
                <a:solidFill>
                  <a:srgbClr val="202124"/>
                </a:solidFill>
                <a:latin typeface="Arial"/>
                <a:cs typeface="Arial"/>
              </a:rPr>
              <a:t>manipulations numériques </a:t>
            </a:r>
            <a:r>
              <a:rPr sz="1600" b="1" dirty="0">
                <a:solidFill>
                  <a:srgbClr val="202124"/>
                </a:solidFill>
                <a:latin typeface="Arial"/>
                <a:cs typeface="Arial"/>
              </a:rPr>
              <a:t> </a:t>
            </a:r>
            <a:r>
              <a:rPr sz="1600" b="1" spc="-5" dirty="0">
                <a:solidFill>
                  <a:srgbClr val="202124"/>
                </a:solidFill>
                <a:latin typeface="Arial"/>
                <a:cs typeface="Arial"/>
              </a:rPr>
              <a:t>pour </a:t>
            </a:r>
            <a:r>
              <a:rPr sz="1600" b="1" dirty="0">
                <a:solidFill>
                  <a:srgbClr val="202124"/>
                </a:solidFill>
                <a:latin typeface="Arial"/>
                <a:cs typeface="Arial"/>
              </a:rPr>
              <a:t>la </a:t>
            </a:r>
            <a:r>
              <a:rPr sz="1600" b="1" spc="-5" dirty="0">
                <a:solidFill>
                  <a:srgbClr val="202124"/>
                </a:solidFill>
                <a:latin typeface="Arial"/>
                <a:cs typeface="Arial"/>
              </a:rPr>
              <a:t>communication, cette formation et sa composante théorique m'aura </a:t>
            </a:r>
            <a:r>
              <a:rPr sz="1600" b="1" dirty="0">
                <a:solidFill>
                  <a:srgbClr val="202124"/>
                </a:solidFill>
                <a:latin typeface="Arial"/>
                <a:cs typeface="Arial"/>
              </a:rPr>
              <a:t> </a:t>
            </a:r>
            <a:r>
              <a:rPr sz="1600" b="1" spc="-5" dirty="0">
                <a:solidFill>
                  <a:srgbClr val="202124"/>
                </a:solidFill>
                <a:latin typeface="Arial"/>
                <a:cs typeface="Arial"/>
              </a:rPr>
              <a:t>permis</a:t>
            </a:r>
            <a:r>
              <a:rPr sz="1600" b="1" dirty="0">
                <a:solidFill>
                  <a:srgbClr val="202124"/>
                </a:solidFill>
                <a:latin typeface="Arial"/>
                <a:cs typeface="Arial"/>
              </a:rPr>
              <a:t> </a:t>
            </a:r>
            <a:r>
              <a:rPr sz="1600" b="1" spc="-5" dirty="0">
                <a:solidFill>
                  <a:srgbClr val="202124"/>
                </a:solidFill>
                <a:latin typeface="Arial"/>
                <a:cs typeface="Arial"/>
              </a:rPr>
              <a:t>de</a:t>
            </a:r>
            <a:r>
              <a:rPr sz="1600" b="1" dirty="0">
                <a:solidFill>
                  <a:srgbClr val="202124"/>
                </a:solidFill>
                <a:latin typeface="Arial"/>
                <a:cs typeface="Arial"/>
              </a:rPr>
              <a:t> </a:t>
            </a:r>
            <a:r>
              <a:rPr sz="1600" b="1" spc="-5" dirty="0">
                <a:solidFill>
                  <a:srgbClr val="202124"/>
                </a:solidFill>
                <a:latin typeface="Arial"/>
                <a:cs typeface="Arial"/>
              </a:rPr>
              <a:t>comprendre</a:t>
            </a:r>
            <a:r>
              <a:rPr sz="1600" b="1" dirty="0">
                <a:solidFill>
                  <a:srgbClr val="202124"/>
                </a:solidFill>
                <a:latin typeface="Arial"/>
                <a:cs typeface="Arial"/>
              </a:rPr>
              <a:t> les</a:t>
            </a:r>
            <a:r>
              <a:rPr sz="1600" b="1" spc="5" dirty="0">
                <a:solidFill>
                  <a:srgbClr val="202124"/>
                </a:solidFill>
                <a:latin typeface="Arial"/>
                <a:cs typeface="Arial"/>
              </a:rPr>
              <a:t> </a:t>
            </a:r>
            <a:r>
              <a:rPr sz="1600" b="1" spc="-5" dirty="0">
                <a:solidFill>
                  <a:srgbClr val="202124"/>
                </a:solidFill>
                <a:latin typeface="Arial"/>
                <a:cs typeface="Arial"/>
              </a:rPr>
              <a:t>clés</a:t>
            </a:r>
            <a:r>
              <a:rPr sz="1600" b="1" dirty="0">
                <a:solidFill>
                  <a:srgbClr val="202124"/>
                </a:solidFill>
                <a:latin typeface="Arial"/>
                <a:cs typeface="Arial"/>
              </a:rPr>
              <a:t> </a:t>
            </a:r>
            <a:r>
              <a:rPr sz="1600" b="1" spc="-5" dirty="0">
                <a:solidFill>
                  <a:srgbClr val="202124"/>
                </a:solidFill>
                <a:latin typeface="Arial"/>
                <a:cs typeface="Arial"/>
              </a:rPr>
              <a:t>d'une</a:t>
            </a:r>
            <a:r>
              <a:rPr sz="1600" b="1" dirty="0">
                <a:solidFill>
                  <a:srgbClr val="202124"/>
                </a:solidFill>
                <a:latin typeface="Arial"/>
                <a:cs typeface="Arial"/>
              </a:rPr>
              <a:t> </a:t>
            </a:r>
            <a:r>
              <a:rPr sz="1600" b="1" spc="-5" dirty="0">
                <a:solidFill>
                  <a:srgbClr val="202124"/>
                </a:solidFill>
                <a:latin typeface="Arial"/>
                <a:cs typeface="Arial"/>
              </a:rPr>
              <a:t>bonne</a:t>
            </a:r>
            <a:r>
              <a:rPr sz="1600" b="1" dirty="0">
                <a:solidFill>
                  <a:srgbClr val="202124"/>
                </a:solidFill>
                <a:latin typeface="Arial"/>
                <a:cs typeface="Arial"/>
              </a:rPr>
              <a:t> utilisation</a:t>
            </a:r>
            <a:r>
              <a:rPr sz="1600" b="1" spc="5" dirty="0">
                <a:solidFill>
                  <a:srgbClr val="202124"/>
                </a:solidFill>
                <a:latin typeface="Arial"/>
                <a:cs typeface="Arial"/>
              </a:rPr>
              <a:t> </a:t>
            </a:r>
            <a:r>
              <a:rPr sz="1600" b="1" spc="-5" dirty="0">
                <a:solidFill>
                  <a:srgbClr val="202124"/>
                </a:solidFill>
                <a:latin typeface="Arial"/>
                <a:cs typeface="Arial"/>
              </a:rPr>
              <a:t>des</a:t>
            </a:r>
            <a:r>
              <a:rPr sz="1600" b="1" dirty="0">
                <a:solidFill>
                  <a:srgbClr val="202124"/>
                </a:solidFill>
                <a:latin typeface="Arial"/>
                <a:cs typeface="Arial"/>
              </a:rPr>
              <a:t> outils</a:t>
            </a:r>
            <a:r>
              <a:rPr sz="1600" b="1" spc="5" dirty="0">
                <a:solidFill>
                  <a:srgbClr val="202124"/>
                </a:solidFill>
                <a:latin typeface="Arial"/>
                <a:cs typeface="Arial"/>
              </a:rPr>
              <a:t> </a:t>
            </a:r>
            <a:r>
              <a:rPr sz="1600" b="1" spc="-5" dirty="0">
                <a:solidFill>
                  <a:srgbClr val="202124"/>
                </a:solidFill>
                <a:latin typeface="Arial"/>
                <a:cs typeface="Arial"/>
              </a:rPr>
              <a:t>et </a:t>
            </a:r>
            <a:r>
              <a:rPr sz="1600" b="1" dirty="0">
                <a:solidFill>
                  <a:srgbClr val="202124"/>
                </a:solidFill>
                <a:latin typeface="Arial"/>
                <a:cs typeface="Arial"/>
              </a:rPr>
              <a:t> </a:t>
            </a:r>
            <a:r>
              <a:rPr sz="1600" b="1" spc="-5" dirty="0">
                <a:solidFill>
                  <a:srgbClr val="202124"/>
                </a:solidFill>
                <a:latin typeface="Arial"/>
                <a:cs typeface="Arial"/>
              </a:rPr>
              <a:t>notamment</a:t>
            </a:r>
            <a:r>
              <a:rPr sz="1600" b="1" dirty="0">
                <a:solidFill>
                  <a:srgbClr val="202124"/>
                </a:solidFill>
                <a:latin typeface="Arial"/>
                <a:cs typeface="Arial"/>
              </a:rPr>
              <a:t> </a:t>
            </a:r>
            <a:r>
              <a:rPr sz="1600" b="1" spc="-5" dirty="0">
                <a:solidFill>
                  <a:srgbClr val="202124"/>
                </a:solidFill>
                <a:latin typeface="Arial"/>
                <a:cs typeface="Arial"/>
              </a:rPr>
              <a:t>des</a:t>
            </a:r>
            <a:r>
              <a:rPr sz="1600" b="1" dirty="0">
                <a:solidFill>
                  <a:srgbClr val="202124"/>
                </a:solidFill>
                <a:latin typeface="Arial"/>
                <a:cs typeface="Arial"/>
              </a:rPr>
              <a:t> </a:t>
            </a:r>
            <a:r>
              <a:rPr sz="1600" b="1" spc="-5" dirty="0">
                <a:solidFill>
                  <a:srgbClr val="202124"/>
                </a:solidFill>
                <a:latin typeface="Arial"/>
                <a:cs typeface="Arial"/>
              </a:rPr>
              <a:t>ressources</a:t>
            </a:r>
            <a:r>
              <a:rPr sz="1600" b="1" spc="434" dirty="0">
                <a:solidFill>
                  <a:srgbClr val="202124"/>
                </a:solidFill>
                <a:latin typeface="Arial"/>
                <a:cs typeface="Arial"/>
              </a:rPr>
              <a:t> </a:t>
            </a:r>
            <a:r>
              <a:rPr sz="1600" b="1" dirty="0">
                <a:solidFill>
                  <a:srgbClr val="202124"/>
                </a:solidFill>
                <a:latin typeface="Arial"/>
                <a:cs typeface="Arial"/>
              </a:rPr>
              <a:t>digitales</a:t>
            </a:r>
            <a:r>
              <a:rPr sz="1600" b="1" spc="445" dirty="0">
                <a:solidFill>
                  <a:srgbClr val="202124"/>
                </a:solidFill>
                <a:latin typeface="Arial"/>
                <a:cs typeface="Arial"/>
              </a:rPr>
              <a:t> </a:t>
            </a:r>
            <a:r>
              <a:rPr sz="1600" b="1" spc="-5" dirty="0">
                <a:solidFill>
                  <a:srgbClr val="202124"/>
                </a:solidFill>
                <a:latin typeface="Arial"/>
                <a:cs typeface="Arial"/>
              </a:rPr>
              <a:t>du</a:t>
            </a:r>
            <a:r>
              <a:rPr sz="1600" b="1" spc="434" dirty="0">
                <a:solidFill>
                  <a:srgbClr val="202124"/>
                </a:solidFill>
                <a:latin typeface="Arial"/>
                <a:cs typeface="Arial"/>
              </a:rPr>
              <a:t> </a:t>
            </a:r>
            <a:r>
              <a:rPr sz="1600" b="1" spc="-5" dirty="0">
                <a:solidFill>
                  <a:srgbClr val="202124"/>
                </a:solidFill>
                <a:latin typeface="Arial"/>
                <a:cs typeface="Arial"/>
              </a:rPr>
              <a:t>binôme</a:t>
            </a:r>
            <a:r>
              <a:rPr sz="1600" b="1" spc="434" dirty="0">
                <a:solidFill>
                  <a:srgbClr val="202124"/>
                </a:solidFill>
                <a:latin typeface="Arial"/>
                <a:cs typeface="Arial"/>
              </a:rPr>
              <a:t> </a:t>
            </a:r>
            <a:r>
              <a:rPr sz="1600" b="1" spc="-5" dirty="0">
                <a:solidFill>
                  <a:srgbClr val="202124"/>
                </a:solidFill>
                <a:latin typeface="Arial"/>
                <a:cs typeface="Arial"/>
              </a:rPr>
              <a:t>marketing- </a:t>
            </a:r>
            <a:r>
              <a:rPr sz="1600" b="1" dirty="0">
                <a:solidFill>
                  <a:srgbClr val="202124"/>
                </a:solidFill>
                <a:latin typeface="Arial"/>
                <a:cs typeface="Arial"/>
              </a:rPr>
              <a:t> </a:t>
            </a:r>
            <a:r>
              <a:rPr sz="1600" b="1" spc="-5" dirty="0">
                <a:solidFill>
                  <a:srgbClr val="202124"/>
                </a:solidFill>
                <a:latin typeface="Arial"/>
                <a:cs typeface="Arial"/>
              </a:rPr>
              <a:t>communication</a:t>
            </a:r>
            <a:r>
              <a:rPr sz="1600" b="1" dirty="0">
                <a:solidFill>
                  <a:srgbClr val="202124"/>
                </a:solidFill>
                <a:latin typeface="Arial"/>
                <a:cs typeface="Arial"/>
              </a:rPr>
              <a:t> » </a:t>
            </a:r>
            <a:r>
              <a:rPr sz="1600" spc="-5" dirty="0">
                <a:latin typeface="Arial MT"/>
                <a:cs typeface="Arial MT"/>
              </a:rPr>
              <a:t>(Formation</a:t>
            </a:r>
            <a:r>
              <a:rPr sz="1600" dirty="0">
                <a:latin typeface="Arial MT"/>
                <a:cs typeface="Arial MT"/>
              </a:rPr>
              <a:t> </a:t>
            </a:r>
            <a:r>
              <a:rPr sz="1600" spc="-5" dirty="0">
                <a:latin typeface="Arial MT"/>
                <a:cs typeface="Arial MT"/>
              </a:rPr>
              <a:t>Elaborer</a:t>
            </a:r>
            <a:r>
              <a:rPr sz="1600" spc="5" dirty="0">
                <a:latin typeface="Arial MT"/>
                <a:cs typeface="Arial MT"/>
              </a:rPr>
              <a:t> </a:t>
            </a:r>
            <a:r>
              <a:rPr sz="1600" spc="-5" dirty="0">
                <a:latin typeface="Arial MT"/>
                <a:cs typeface="Arial MT"/>
              </a:rPr>
              <a:t>un</a:t>
            </a:r>
            <a:r>
              <a:rPr sz="1600" dirty="0">
                <a:latin typeface="Arial MT"/>
                <a:cs typeface="Arial MT"/>
              </a:rPr>
              <a:t> </a:t>
            </a:r>
            <a:r>
              <a:rPr sz="1600" spc="-5" dirty="0">
                <a:latin typeface="Arial MT"/>
                <a:cs typeface="Arial MT"/>
              </a:rPr>
              <a:t>plan</a:t>
            </a:r>
            <a:r>
              <a:rPr sz="1600" dirty="0">
                <a:latin typeface="Arial MT"/>
                <a:cs typeface="Arial MT"/>
              </a:rPr>
              <a:t> </a:t>
            </a:r>
            <a:r>
              <a:rPr sz="1600" spc="-5" dirty="0">
                <a:latin typeface="Arial MT"/>
                <a:cs typeface="Arial MT"/>
              </a:rPr>
              <a:t>de</a:t>
            </a:r>
            <a:r>
              <a:rPr sz="1600" dirty="0">
                <a:latin typeface="Arial MT"/>
                <a:cs typeface="Arial MT"/>
              </a:rPr>
              <a:t> </a:t>
            </a:r>
            <a:r>
              <a:rPr sz="1600" spc="-5" dirty="0">
                <a:latin typeface="Arial MT"/>
                <a:cs typeface="Arial MT"/>
              </a:rPr>
              <a:t>marketing</a:t>
            </a:r>
            <a:r>
              <a:rPr sz="1600" dirty="0">
                <a:latin typeface="Arial MT"/>
                <a:cs typeface="Arial MT"/>
              </a:rPr>
              <a:t> </a:t>
            </a:r>
            <a:r>
              <a:rPr sz="1600" spc="-5" dirty="0">
                <a:latin typeface="Arial MT"/>
                <a:cs typeface="Arial MT"/>
              </a:rPr>
              <a:t>digital)</a:t>
            </a:r>
            <a:endParaRPr sz="1600">
              <a:latin typeface="Arial MT"/>
              <a:cs typeface="Arial MT"/>
            </a:endParaRPr>
          </a:p>
          <a:p>
            <a:pPr>
              <a:lnSpc>
                <a:spcPct val="100000"/>
              </a:lnSpc>
            </a:pPr>
            <a:endParaRPr sz="1800">
              <a:latin typeface="Arial MT"/>
              <a:cs typeface="Arial MT"/>
            </a:endParaRPr>
          </a:p>
          <a:p>
            <a:pPr marL="12700" marR="227329" algn="just">
              <a:lnSpc>
                <a:spcPct val="122500"/>
              </a:lnSpc>
              <a:spcBef>
                <a:spcPts val="1410"/>
              </a:spcBef>
            </a:pPr>
            <a:r>
              <a:rPr sz="1600" b="1" spc="-5" dirty="0">
                <a:latin typeface="Arial"/>
                <a:cs typeface="Arial"/>
              </a:rPr>
              <a:t>«</a:t>
            </a:r>
            <a:r>
              <a:rPr sz="1600" b="1" spc="-5" dirty="0">
                <a:solidFill>
                  <a:srgbClr val="202124"/>
                </a:solidFill>
                <a:latin typeface="Arial"/>
                <a:cs typeface="Arial"/>
              </a:rPr>
              <a:t>Cécile est une bonne formatrice, qui explique bien </a:t>
            </a:r>
            <a:r>
              <a:rPr sz="1600" b="1" dirty="0">
                <a:solidFill>
                  <a:srgbClr val="202124"/>
                </a:solidFill>
                <a:latin typeface="Arial"/>
                <a:cs typeface="Arial"/>
              </a:rPr>
              <a:t>les </a:t>
            </a:r>
            <a:r>
              <a:rPr sz="1600" b="1" spc="-5" dirty="0">
                <a:solidFill>
                  <a:srgbClr val="202124"/>
                </a:solidFill>
                <a:latin typeface="Arial"/>
                <a:cs typeface="Arial"/>
              </a:rPr>
              <a:t>concepts et </a:t>
            </a:r>
            <a:r>
              <a:rPr sz="1600" b="1" dirty="0">
                <a:solidFill>
                  <a:srgbClr val="202124"/>
                </a:solidFill>
                <a:latin typeface="Arial"/>
                <a:cs typeface="Arial"/>
              </a:rPr>
              <a:t>les </a:t>
            </a:r>
            <a:r>
              <a:rPr sz="1600" b="1" spc="5" dirty="0">
                <a:solidFill>
                  <a:srgbClr val="202124"/>
                </a:solidFill>
                <a:latin typeface="Arial"/>
                <a:cs typeface="Arial"/>
              </a:rPr>
              <a:t> </a:t>
            </a:r>
            <a:r>
              <a:rPr sz="1600" b="1" spc="-5" dirty="0">
                <a:solidFill>
                  <a:srgbClr val="202124"/>
                </a:solidFill>
                <a:latin typeface="Arial"/>
                <a:cs typeface="Arial"/>
              </a:rPr>
              <a:t>exemples,</a:t>
            </a:r>
            <a:r>
              <a:rPr sz="1600" b="1" dirty="0">
                <a:solidFill>
                  <a:srgbClr val="202124"/>
                </a:solidFill>
                <a:latin typeface="Arial"/>
                <a:cs typeface="Arial"/>
              </a:rPr>
              <a:t> </a:t>
            </a:r>
            <a:r>
              <a:rPr sz="1600" b="1" spc="-5" dirty="0">
                <a:solidFill>
                  <a:srgbClr val="202124"/>
                </a:solidFill>
                <a:latin typeface="Arial"/>
                <a:cs typeface="Arial"/>
              </a:rPr>
              <a:t>et</a:t>
            </a:r>
            <a:r>
              <a:rPr sz="1600" b="1" dirty="0">
                <a:solidFill>
                  <a:srgbClr val="202124"/>
                </a:solidFill>
                <a:latin typeface="Arial"/>
                <a:cs typeface="Arial"/>
              </a:rPr>
              <a:t> </a:t>
            </a:r>
            <a:r>
              <a:rPr sz="1600" b="1" spc="-5" dirty="0">
                <a:solidFill>
                  <a:srgbClr val="202124"/>
                </a:solidFill>
                <a:latin typeface="Arial"/>
                <a:cs typeface="Arial"/>
              </a:rPr>
              <a:t>qui</a:t>
            </a:r>
            <a:r>
              <a:rPr sz="1600" b="1" dirty="0">
                <a:solidFill>
                  <a:srgbClr val="202124"/>
                </a:solidFill>
                <a:latin typeface="Arial"/>
                <a:cs typeface="Arial"/>
              </a:rPr>
              <a:t> </a:t>
            </a:r>
            <a:r>
              <a:rPr sz="1600" b="1" spc="-5" dirty="0">
                <a:solidFill>
                  <a:srgbClr val="202124"/>
                </a:solidFill>
                <a:latin typeface="Arial"/>
                <a:cs typeface="Arial"/>
              </a:rPr>
              <a:t>propose</a:t>
            </a:r>
            <a:r>
              <a:rPr sz="1600" b="1" dirty="0">
                <a:solidFill>
                  <a:srgbClr val="202124"/>
                </a:solidFill>
                <a:latin typeface="Arial"/>
                <a:cs typeface="Arial"/>
              </a:rPr>
              <a:t> </a:t>
            </a:r>
            <a:r>
              <a:rPr sz="1600" b="1" spc="-5" dirty="0">
                <a:solidFill>
                  <a:srgbClr val="202124"/>
                </a:solidFill>
                <a:latin typeface="Arial"/>
                <a:cs typeface="Arial"/>
              </a:rPr>
              <a:t>toujours</a:t>
            </a:r>
            <a:r>
              <a:rPr sz="1600" b="1" dirty="0">
                <a:solidFill>
                  <a:srgbClr val="202124"/>
                </a:solidFill>
                <a:latin typeface="Arial"/>
                <a:cs typeface="Arial"/>
              </a:rPr>
              <a:t> </a:t>
            </a:r>
            <a:r>
              <a:rPr sz="1600" b="1" spc="-5" dirty="0">
                <a:solidFill>
                  <a:srgbClr val="202124"/>
                </a:solidFill>
                <a:latin typeface="Arial"/>
                <a:cs typeface="Arial"/>
              </a:rPr>
              <a:t>une</a:t>
            </a:r>
            <a:r>
              <a:rPr sz="1600" b="1" dirty="0">
                <a:solidFill>
                  <a:srgbClr val="202124"/>
                </a:solidFill>
                <a:latin typeface="Arial"/>
                <a:cs typeface="Arial"/>
              </a:rPr>
              <a:t> </a:t>
            </a:r>
            <a:r>
              <a:rPr sz="1600" b="1" spc="-5" dirty="0">
                <a:solidFill>
                  <a:srgbClr val="202124"/>
                </a:solidFill>
                <a:latin typeface="Arial"/>
                <a:cs typeface="Arial"/>
              </a:rPr>
              <a:t>idée</a:t>
            </a:r>
            <a:r>
              <a:rPr sz="1600" b="1" dirty="0">
                <a:solidFill>
                  <a:srgbClr val="202124"/>
                </a:solidFill>
                <a:latin typeface="Arial"/>
                <a:cs typeface="Arial"/>
              </a:rPr>
              <a:t> </a:t>
            </a:r>
            <a:r>
              <a:rPr sz="1600" b="1" spc="-5" dirty="0">
                <a:solidFill>
                  <a:srgbClr val="202124"/>
                </a:solidFill>
                <a:latin typeface="Arial"/>
                <a:cs typeface="Arial"/>
              </a:rPr>
              <a:t>nouvelle</a:t>
            </a:r>
            <a:r>
              <a:rPr sz="1600" b="1" dirty="0">
                <a:solidFill>
                  <a:srgbClr val="202124"/>
                </a:solidFill>
                <a:latin typeface="Arial"/>
                <a:cs typeface="Arial"/>
              </a:rPr>
              <a:t> </a:t>
            </a:r>
            <a:r>
              <a:rPr sz="1600" b="1" spc="-5" dirty="0">
                <a:solidFill>
                  <a:srgbClr val="202124"/>
                </a:solidFill>
                <a:latin typeface="Arial"/>
                <a:cs typeface="Arial"/>
              </a:rPr>
              <a:t>si</a:t>
            </a:r>
            <a:r>
              <a:rPr sz="1600" b="1" dirty="0">
                <a:solidFill>
                  <a:srgbClr val="202124"/>
                </a:solidFill>
                <a:latin typeface="Arial"/>
                <a:cs typeface="Arial"/>
              </a:rPr>
              <a:t> </a:t>
            </a:r>
            <a:r>
              <a:rPr sz="1600" b="1" spc="-5" dirty="0">
                <a:solidFill>
                  <a:srgbClr val="202124"/>
                </a:solidFill>
                <a:latin typeface="Arial"/>
                <a:cs typeface="Arial"/>
              </a:rPr>
              <a:t>un</a:t>
            </a:r>
            <a:r>
              <a:rPr sz="1600" b="1" dirty="0">
                <a:solidFill>
                  <a:srgbClr val="202124"/>
                </a:solidFill>
                <a:latin typeface="Arial"/>
                <a:cs typeface="Arial"/>
              </a:rPr>
              <a:t> </a:t>
            </a:r>
            <a:r>
              <a:rPr sz="1600" b="1" spc="-5" dirty="0">
                <a:solidFill>
                  <a:srgbClr val="202124"/>
                </a:solidFill>
                <a:latin typeface="Arial"/>
                <a:cs typeface="Arial"/>
              </a:rPr>
              <a:t>problème </a:t>
            </a:r>
            <a:r>
              <a:rPr sz="1600" b="1" spc="-430" dirty="0">
                <a:solidFill>
                  <a:srgbClr val="202124"/>
                </a:solidFill>
                <a:latin typeface="Arial"/>
                <a:cs typeface="Arial"/>
              </a:rPr>
              <a:t> </a:t>
            </a:r>
            <a:r>
              <a:rPr sz="1600" b="1" spc="-5" dirty="0">
                <a:solidFill>
                  <a:srgbClr val="202124"/>
                </a:solidFill>
                <a:latin typeface="Arial"/>
                <a:cs typeface="Arial"/>
              </a:rPr>
              <a:t>apparaît.</a:t>
            </a:r>
            <a:r>
              <a:rPr sz="1600" b="1" spc="-5" dirty="0">
                <a:latin typeface="Arial"/>
                <a:cs typeface="Arial"/>
              </a:rPr>
              <a:t>»</a:t>
            </a:r>
            <a:r>
              <a:rPr sz="1600" b="1" dirty="0">
                <a:latin typeface="Arial"/>
                <a:cs typeface="Arial"/>
              </a:rPr>
              <a:t> </a:t>
            </a:r>
            <a:r>
              <a:rPr sz="1600" spc="-5" dirty="0">
                <a:latin typeface="Arial MT"/>
                <a:cs typeface="Arial MT"/>
              </a:rPr>
              <a:t>(Formation</a:t>
            </a:r>
            <a:r>
              <a:rPr sz="1600" dirty="0">
                <a:latin typeface="Arial MT"/>
                <a:cs typeface="Arial MT"/>
              </a:rPr>
              <a:t> </a:t>
            </a:r>
            <a:r>
              <a:rPr sz="1600" spc="-5" dirty="0">
                <a:latin typeface="Arial MT"/>
                <a:cs typeface="Arial MT"/>
              </a:rPr>
              <a:t>Elaborer</a:t>
            </a:r>
            <a:r>
              <a:rPr sz="1600" spc="5" dirty="0">
                <a:latin typeface="Arial MT"/>
                <a:cs typeface="Arial MT"/>
              </a:rPr>
              <a:t> </a:t>
            </a:r>
            <a:r>
              <a:rPr sz="1600" spc="-5" dirty="0">
                <a:latin typeface="Arial MT"/>
                <a:cs typeface="Arial MT"/>
              </a:rPr>
              <a:t>un</a:t>
            </a:r>
            <a:r>
              <a:rPr sz="1600" dirty="0">
                <a:latin typeface="Arial MT"/>
                <a:cs typeface="Arial MT"/>
              </a:rPr>
              <a:t> </a:t>
            </a:r>
            <a:r>
              <a:rPr sz="1600" spc="-5" dirty="0">
                <a:latin typeface="Arial MT"/>
                <a:cs typeface="Arial MT"/>
              </a:rPr>
              <a:t>plan</a:t>
            </a:r>
            <a:r>
              <a:rPr sz="1600" dirty="0">
                <a:latin typeface="Arial MT"/>
                <a:cs typeface="Arial MT"/>
              </a:rPr>
              <a:t> </a:t>
            </a:r>
            <a:r>
              <a:rPr sz="1600" spc="-5" dirty="0">
                <a:latin typeface="Arial MT"/>
                <a:cs typeface="Arial MT"/>
              </a:rPr>
              <a:t>de</a:t>
            </a:r>
            <a:r>
              <a:rPr sz="1600" dirty="0">
                <a:latin typeface="Arial MT"/>
                <a:cs typeface="Arial MT"/>
              </a:rPr>
              <a:t> </a:t>
            </a:r>
            <a:r>
              <a:rPr sz="1600" spc="-5" dirty="0">
                <a:latin typeface="Arial MT"/>
                <a:cs typeface="Arial MT"/>
              </a:rPr>
              <a:t>marketing</a:t>
            </a:r>
            <a:r>
              <a:rPr sz="1600" dirty="0">
                <a:latin typeface="Arial MT"/>
                <a:cs typeface="Arial MT"/>
              </a:rPr>
              <a:t> </a:t>
            </a:r>
            <a:r>
              <a:rPr sz="1600" spc="-5" dirty="0">
                <a:latin typeface="Arial MT"/>
                <a:cs typeface="Arial MT"/>
              </a:rPr>
              <a:t>digital)</a:t>
            </a:r>
            <a:endParaRPr sz="1600">
              <a:latin typeface="Arial MT"/>
              <a:cs typeface="Arial M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986</TotalTime>
  <Words>359</Words>
  <Application>Microsoft Macintosh PowerPoint</Application>
  <PresentationFormat>Personnalisé</PresentationFormat>
  <Paragraphs>27</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Arial MT</vt:lpstr>
      <vt:lpstr>Calibri</vt:lpstr>
      <vt:lpstr>Lucida Sans Unicode</vt:lpstr>
      <vt:lpstr>Roboto</vt:lpstr>
      <vt:lpstr>Office Theme</vt:lpstr>
      <vt:lpstr>Présentation PowerPoint</vt:lpstr>
      <vt:lpstr>Présentation PowerPoint</vt:lpstr>
      <vt:lpstr>Présentation PowerPoint</vt:lpstr>
      <vt:lpstr>Présentation PowerPoint</vt:lpstr>
      <vt:lpstr>LES TEMOIGNAGES</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Cécile PALUSINSKI</cp:lastModifiedBy>
  <cp:revision>1</cp:revision>
  <dcterms:created xsi:type="dcterms:W3CDTF">2024-04-29T16:49:15Z</dcterms:created>
  <dcterms:modified xsi:type="dcterms:W3CDTF">2024-04-30T09:15:47Z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2023-02-19T00:00:00Z</vt:filetime>
  </property>
  <property fmtid="{D5CDD505-2E9C-101B-9397-08002B2CF9AE}" pid="3" name="LastSaved">
    <vt:filetime>2024-04-29T00:00:00Z</vt:filetime>
  </property>
</Properties>
</file>